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56"/>
  </p:notesMasterIdLst>
  <p:sldIdLst>
    <p:sldId id="264" r:id="rId2"/>
    <p:sldId id="668" r:id="rId3"/>
    <p:sldId id="278" r:id="rId4"/>
    <p:sldId id="717" r:id="rId5"/>
    <p:sldId id="747" r:id="rId6"/>
    <p:sldId id="671" r:id="rId7"/>
    <p:sldId id="727" r:id="rId8"/>
    <p:sldId id="527" r:id="rId9"/>
    <p:sldId id="725" r:id="rId10"/>
    <p:sldId id="687" r:id="rId11"/>
    <p:sldId id="743" r:id="rId12"/>
    <p:sldId id="742" r:id="rId13"/>
    <p:sldId id="748" r:id="rId14"/>
    <p:sldId id="352" r:id="rId15"/>
    <p:sldId id="751" r:id="rId16"/>
    <p:sldId id="290" r:id="rId17"/>
    <p:sldId id="341" r:id="rId18"/>
    <p:sldId id="752" r:id="rId19"/>
    <p:sldId id="515" r:id="rId20"/>
    <p:sldId id="511" r:id="rId21"/>
    <p:sldId id="517" r:id="rId22"/>
    <p:sldId id="333" r:id="rId23"/>
    <p:sldId id="340" r:id="rId24"/>
    <p:sldId id="516" r:id="rId25"/>
    <p:sldId id="334" r:id="rId26"/>
    <p:sldId id="339" r:id="rId27"/>
    <p:sldId id="344" r:id="rId28"/>
    <p:sldId id="514" r:id="rId29"/>
    <p:sldId id="512" r:id="rId30"/>
    <p:sldId id="338" r:id="rId31"/>
    <p:sldId id="518" r:id="rId32"/>
    <p:sldId id="519" r:id="rId33"/>
    <p:sldId id="345" r:id="rId34"/>
    <p:sldId id="347" r:id="rId35"/>
    <p:sldId id="348" r:id="rId36"/>
    <p:sldId id="513" r:id="rId37"/>
    <p:sldId id="337" r:id="rId38"/>
    <p:sldId id="741" r:id="rId39"/>
    <p:sldId id="532" r:id="rId40"/>
    <p:sldId id="510" r:id="rId41"/>
    <p:sldId id="746" r:id="rId42"/>
    <p:sldId id="285" r:id="rId43"/>
    <p:sldId id="750" r:id="rId44"/>
    <p:sldId id="473" r:id="rId45"/>
    <p:sldId id="538" r:id="rId46"/>
    <p:sldId id="749" r:id="rId47"/>
    <p:sldId id="478" r:id="rId48"/>
    <p:sldId id="745" r:id="rId49"/>
    <p:sldId id="685" r:id="rId50"/>
    <p:sldId id="713" r:id="rId51"/>
    <p:sldId id="674" r:id="rId52"/>
    <p:sldId id="718" r:id="rId53"/>
    <p:sldId id="682" r:id="rId54"/>
    <p:sldId id="505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  <a:srgbClr val="FF9400"/>
    <a:srgbClr val="FFC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16"/>
    <p:restoredTop sz="96327"/>
  </p:normalViewPr>
  <p:slideViewPr>
    <p:cSldViewPr snapToGrid="0">
      <p:cViewPr>
        <p:scale>
          <a:sx n="110" d="100"/>
          <a:sy n="110" d="100"/>
        </p:scale>
        <p:origin x="568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2026/1/27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39427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EB505-9F4B-472B-475C-0C7A90C0E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ECCC8FB-CC68-46E5-1E2B-1D8BC0217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A882637-07B6-E2F3-7C62-40735192F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6F4581C-76FA-8789-C002-DF7DB6C203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96170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95540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49432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967440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44119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28854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2691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1933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39092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91878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27688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892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99233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069826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8781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1/27/26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1/27/26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1/27/26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1/27/26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1/27/26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svgYBB2Akxi7FBsuMzAyTc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31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0.png"/><Relationship Id="rId11" Type="http://schemas.openxmlformats.org/officeDocument/2006/relationships/image" Target="../media/image21.png"/><Relationship Id="rId5" Type="http://schemas.openxmlformats.org/officeDocument/2006/relationships/image" Target="../media/image150.png"/><Relationship Id="rId10" Type="http://schemas.openxmlformats.org/officeDocument/2006/relationships/image" Target="../media/image20.png"/><Relationship Id="rId4" Type="http://schemas.openxmlformats.org/officeDocument/2006/relationships/image" Target="../media/image140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0.png"/><Relationship Id="rId2" Type="http://schemas.openxmlformats.org/officeDocument/2006/relationships/image" Target="../media/image11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arxiv.org/abs/1810.04805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51.png"/><Relationship Id="rId4" Type="http://schemas.openxmlformats.org/officeDocument/2006/relationships/image" Target="../media/image1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4857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579" y="2128183"/>
            <a:ext cx="10687999" cy="2370511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4000"/>
              </a:lnSpc>
            </a:pPr>
            <a:r>
              <a:rPr kumimoji="1" lang="zh-TW" altLang="en-US" sz="6600" b="1" dirty="0">
                <a:ea typeface="Microsoft JhengHei" panose="020B0604030504040204" pitchFamily="34" charset="-120"/>
              </a:rPr>
              <a:t>智慧運算技術導論</a:t>
            </a:r>
            <a:br>
              <a:rPr kumimoji="1" lang="en-US" altLang="zh-TW" sz="6600" b="1" dirty="0">
                <a:ea typeface="Microsoft JhengHei" panose="020B0604030504040204" pitchFamily="34" charset="-120"/>
              </a:rPr>
            </a:br>
            <a:r>
              <a:rPr kumimoji="1" lang="zh-TW" altLang="en-US" sz="6600" b="1" dirty="0">
                <a:solidFill>
                  <a:srgbClr val="0070C0"/>
                </a:solidFill>
                <a:ea typeface="Microsoft JhengHei" panose="020B0604030504040204" pitchFamily="34" charset="-120"/>
              </a:rPr>
              <a:t>自然語言處理</a:t>
            </a:r>
            <a:r>
              <a:rPr kumimoji="1" lang="zh-TW" altLang="en-US" sz="6600" b="1" dirty="0">
                <a:ea typeface="Microsoft JhengHei" panose="020B0604030504040204" pitchFamily="34" charset="-120"/>
              </a:rPr>
              <a:t>篇</a:t>
            </a:r>
            <a:r>
              <a:rPr kumimoji="1" lang="en-US" altLang="zh-TW" sz="6600" b="1" dirty="0">
                <a:ea typeface="Microsoft JhengHei" panose="020B0604030504040204" pitchFamily="34" charset="-120"/>
              </a:rPr>
              <a:t> – </a:t>
            </a:r>
            <a:r>
              <a:rPr kumimoji="1" lang="zh-TW" altLang="en-US" sz="6600" b="1" dirty="0">
                <a:solidFill>
                  <a:srgbClr val="0070C0"/>
                </a:solidFill>
                <a:ea typeface="Microsoft JhengHei" panose="020B0604030504040204" pitchFamily="34" charset="-120"/>
              </a:rPr>
              <a:t>大型語言模型</a:t>
            </a:r>
            <a:endParaRPr kumimoji="1" lang="zh-TW" altLang="en-US" sz="6000" b="1" dirty="0">
              <a:solidFill>
                <a:srgbClr val="0070C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836578" y="5010533"/>
            <a:ext cx="4544155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pPr>
              <a:lnSpc>
                <a:spcPct val="150000"/>
              </a:lnSpc>
            </a:pP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長庚大學人工智慧學系</a:t>
            </a:r>
            <a:endParaRPr kumimoji="1" lang="en-US" altLang="zh-TW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2026/01/28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117" y="247016"/>
            <a:ext cx="1394460" cy="13944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7882D6-C65A-9B07-8CE2-0E2D2125A7F7}"/>
              </a:ext>
            </a:extLst>
          </p:cNvPr>
          <p:cNvSpPr txBox="1"/>
          <p:nvPr/>
        </p:nvSpPr>
        <p:spPr>
          <a:xfrm>
            <a:off x="9185279" y="5425440"/>
            <a:ext cx="188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Slido</a:t>
            </a:r>
            <a:endParaRPr kumimoji="1" lang="en" altLang="zh-TW" dirty="0"/>
          </a:p>
          <a:p>
            <a:r>
              <a:rPr kumimoji="1" lang="en" altLang="zh-TW" dirty="0"/>
              <a:t># AIMD (</a:t>
            </a:r>
            <a:r>
              <a:rPr kumimoji="1" lang="en" altLang="zh-TW" dirty="0">
                <a:hlinkClick r:id="rId3"/>
              </a:rPr>
              <a:t>Link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pic>
        <p:nvPicPr>
          <p:cNvPr id="1026" name="Picture 2" descr="人工智慧學系">
            <a:extLst>
              <a:ext uri="{FF2B5EF4-FFF2-40B4-BE49-F238E27FC236}">
                <a16:creationId xmlns:a16="http://schemas.microsoft.com/office/drawing/2014/main" id="{7626A666-0DC6-9E7F-FDD7-37CEB8CA0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317" y="915694"/>
            <a:ext cx="2051021" cy="58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E4797B-8DA3-2322-B813-16A1A0273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066" y="428987"/>
            <a:ext cx="2139101" cy="5046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CF9C6A3-E13E-9AB1-AE44-EBB927DAE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300" y="4985683"/>
            <a:ext cx="1615439" cy="16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E761485-2411-8B51-3EAF-FB260B391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BDFD992-EE9B-CF47-1F33-3C8A5E803DCF}"/>
              </a:ext>
            </a:extLst>
          </p:cNvPr>
          <p:cNvSpPr txBox="1"/>
          <p:nvPr/>
        </p:nvSpPr>
        <p:spPr>
          <a:xfrm>
            <a:off x="5387735" y="2705453"/>
            <a:ext cx="172665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CGU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I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love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hate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like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5E4B2C0-E952-28BB-43AD-4AF71E36A6A7}"/>
              </a:ext>
            </a:extLst>
          </p:cNvPr>
          <p:cNvSpPr txBox="1"/>
          <p:nvPr/>
        </p:nvSpPr>
        <p:spPr>
          <a:xfrm>
            <a:off x="5225184" y="2274496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Token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C92E2BA-E5A3-6D18-67DE-7FED3D7A6188}"/>
              </a:ext>
            </a:extLst>
          </p:cNvPr>
          <p:cNvSpPr txBox="1"/>
          <p:nvPr/>
        </p:nvSpPr>
        <p:spPr>
          <a:xfrm>
            <a:off x="6415493" y="2275339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Logits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4743197-8878-762F-10B4-CFFF9CD39611}"/>
              </a:ext>
            </a:extLst>
          </p:cNvPr>
          <p:cNvSpPr txBox="1"/>
          <p:nvPr/>
        </p:nvSpPr>
        <p:spPr>
          <a:xfrm>
            <a:off x="3777816" y="3254186"/>
            <a:ext cx="12963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Example</a:t>
            </a:r>
          </a:p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Vocab</a:t>
            </a:r>
          </a:p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假設只有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5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個字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A9B04ED-8AED-AF03-3644-47CD75ABA4D8}"/>
              </a:ext>
            </a:extLst>
          </p:cNvPr>
          <p:cNvSpPr txBox="1"/>
          <p:nvPr/>
        </p:nvSpPr>
        <p:spPr>
          <a:xfrm>
            <a:off x="7563400" y="2736161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0.78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0.11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0.02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0.06</a:t>
            </a:r>
          </a:p>
        </p:txBody>
      </p:sp>
      <p:sp>
        <p:nvSpPr>
          <p:cNvPr id="18" name="標題 1">
            <a:extLst>
              <a:ext uri="{FF2B5EF4-FFF2-40B4-BE49-F238E27FC236}">
                <a16:creationId xmlns:a16="http://schemas.microsoft.com/office/drawing/2014/main" id="{86B0476A-0ABE-50C3-447B-72A2519D2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Language Modeling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and Cross-entropy (2)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7AFCADAD-B29A-3DDF-772F-9FCC70A7124A}"/>
              </a:ext>
            </a:extLst>
          </p:cNvPr>
          <p:cNvSpPr txBox="1"/>
          <p:nvPr/>
        </p:nvSpPr>
        <p:spPr>
          <a:xfrm>
            <a:off x="7460792" y="2263839"/>
            <a:ext cx="1406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 </a:t>
            </a:r>
            <a:r>
              <a:rPr kumimoji="1" lang="en-US" altLang="zh-TW" dirty="0" err="1"/>
              <a:t>Softmax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後之機率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0CA918D-83CC-97FE-148A-5B38D4CE4A86}"/>
              </a:ext>
            </a:extLst>
          </p:cNvPr>
          <p:cNvSpPr txBox="1"/>
          <p:nvPr/>
        </p:nvSpPr>
        <p:spPr>
          <a:xfrm>
            <a:off x="8665229" y="2336121"/>
            <a:ext cx="140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正確答案</a:t>
            </a:r>
            <a:endParaRPr kumimoji="1"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796932E-DA86-A834-22A2-F18A1200C0B1}"/>
              </a:ext>
            </a:extLst>
          </p:cNvPr>
          <p:cNvSpPr txBox="1"/>
          <p:nvPr/>
        </p:nvSpPr>
        <p:spPr>
          <a:xfrm>
            <a:off x="713500" y="1994652"/>
            <a:ext cx="3133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Language modeling</a:t>
            </a:r>
            <a:r>
              <a:rPr kumimoji="1" lang="zh-TW" altLang="en-US" dirty="0">
                <a:ea typeface="Microsoft JhengHei" panose="020B0604030504040204" pitchFamily="34" charset="-120"/>
              </a:rPr>
              <a:t> 在</a:t>
            </a:r>
            <a:r>
              <a:rPr kumimoji="1" lang="en-US" altLang="zh-TW" dirty="0">
                <a:ea typeface="Microsoft JhengHei" panose="020B0604030504040204" pitchFamily="34" charset="-120"/>
              </a:rPr>
              <a:t> t </a:t>
            </a:r>
            <a:r>
              <a:rPr kumimoji="1" lang="zh-TW" altLang="en-US" dirty="0">
                <a:ea typeface="Microsoft JhengHei" panose="020B0604030504040204" pitchFamily="34" charset="-120"/>
              </a:rPr>
              <a:t>時間點的正確答案是 </a:t>
            </a:r>
            <a:r>
              <a:rPr kumimoji="1" lang="en-US" altLang="zh-TW" dirty="0">
                <a:ea typeface="Microsoft JhengHei" panose="020B0604030504040204" pitchFamily="34" charset="-120"/>
              </a:rPr>
              <a:t>t+1</a:t>
            </a:r>
            <a:r>
              <a:rPr kumimoji="1" lang="zh-TW" altLang="en-US" dirty="0">
                <a:ea typeface="Microsoft JhengHei" panose="020B0604030504040204" pitchFamily="34" charset="-120"/>
              </a:rPr>
              <a:t> 的字詞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D7E8F12-4FAA-5840-CBE1-E7818E26BEE0}"/>
              </a:ext>
            </a:extLst>
          </p:cNvPr>
          <p:cNvSpPr txBox="1"/>
          <p:nvPr/>
        </p:nvSpPr>
        <p:spPr>
          <a:xfrm>
            <a:off x="1318875" y="3144752"/>
            <a:ext cx="1726651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I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love </a:t>
            </a:r>
            <a:r>
              <a:rPr kumimoji="1" lang="en-US" altLang="zh-TW" sz="2400" dirty="0">
                <a:solidFill>
                  <a:schemeClr val="bg1">
                    <a:lumMod val="75000"/>
                  </a:schemeClr>
                </a:solidFill>
                <a:ea typeface="Microsoft JhengHei" panose="020B0604030504040204" pitchFamily="34" charset="-120"/>
              </a:rPr>
              <a:t>CGU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09D7DF4-B675-533A-657A-001DDECC3B07}"/>
              </a:ext>
            </a:extLst>
          </p:cNvPr>
          <p:cNvSpPr txBox="1"/>
          <p:nvPr/>
        </p:nvSpPr>
        <p:spPr>
          <a:xfrm>
            <a:off x="1667528" y="3689641"/>
            <a:ext cx="336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270F0F5-B102-51A9-70CB-7EE46B4E2C88}"/>
              </a:ext>
            </a:extLst>
          </p:cNvPr>
          <p:cNvSpPr txBox="1"/>
          <p:nvPr/>
        </p:nvSpPr>
        <p:spPr>
          <a:xfrm>
            <a:off x="2182200" y="3689641"/>
            <a:ext cx="593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t+1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ED41630-608F-C98E-E884-FCDFBA35889F}"/>
              </a:ext>
            </a:extLst>
          </p:cNvPr>
          <p:cNvSpPr txBox="1"/>
          <p:nvPr/>
        </p:nvSpPr>
        <p:spPr>
          <a:xfrm>
            <a:off x="6360759" y="2718047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0.0011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0.0012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0.0013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0.0014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0.0015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368F85E-C0C3-1861-8E3A-112234521778}"/>
              </a:ext>
            </a:extLst>
          </p:cNvPr>
          <p:cNvSpPr txBox="1"/>
          <p:nvPr/>
        </p:nvSpPr>
        <p:spPr>
          <a:xfrm>
            <a:off x="8704649" y="2736160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1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B916830-494D-4054-555A-596CE8689BB5}"/>
              </a:ext>
            </a:extLst>
          </p:cNvPr>
          <p:cNvSpPr txBox="1"/>
          <p:nvPr/>
        </p:nvSpPr>
        <p:spPr>
          <a:xfrm>
            <a:off x="10349263" y="3866896"/>
            <a:ext cx="1063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Cross-entropy</a:t>
            </a:r>
            <a:endParaRPr kumimoji="1" lang="zh-TW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8" name="向右箭號 27">
            <a:extLst>
              <a:ext uri="{FF2B5EF4-FFF2-40B4-BE49-F238E27FC236}">
                <a16:creationId xmlns:a16="http://schemas.microsoft.com/office/drawing/2014/main" id="{1030D4C7-9CEA-7CCB-3917-A565B274C52E}"/>
              </a:ext>
            </a:extLst>
          </p:cNvPr>
          <p:cNvSpPr/>
          <p:nvPr/>
        </p:nvSpPr>
        <p:spPr>
          <a:xfrm>
            <a:off x="9894518" y="4031233"/>
            <a:ext cx="322729" cy="3176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8882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6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34D9DE-E048-4FF3-1B33-51FA3D44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Language Models </a:t>
            </a:r>
            <a:r>
              <a:rPr kumimoji="1" lang="zh-TW" altLang="en-US" dirty="0"/>
              <a:t>終究是 </a:t>
            </a:r>
            <a:r>
              <a:rPr kumimoji="1" lang="en-US" altLang="zh-TW" dirty="0"/>
              <a:t>left-to-right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AED01C8-2872-5C1F-76D2-FE9BFAA7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7E11F5A-D18F-EF3C-CEBF-6A742C2F4538}"/>
              </a:ext>
            </a:extLst>
          </p:cNvPr>
          <p:cNvSpPr/>
          <p:nvPr/>
        </p:nvSpPr>
        <p:spPr>
          <a:xfrm>
            <a:off x="1705598" y="4233397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CA821E23-F199-3CA1-E0F8-86A351755970}"/>
              </a:ext>
            </a:extLst>
          </p:cNvPr>
          <p:cNvSpPr/>
          <p:nvPr/>
        </p:nvSpPr>
        <p:spPr>
          <a:xfrm>
            <a:off x="1742992" y="55480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3893E3B-E7BC-CD5A-0E94-F5C831576A3A}"/>
              </a:ext>
            </a:extLst>
          </p:cNvPr>
          <p:cNvSpPr/>
          <p:nvPr/>
        </p:nvSpPr>
        <p:spPr>
          <a:xfrm>
            <a:off x="2248968" y="55480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F4898CCC-85B4-6CCC-3907-E27D5C85B1E0}"/>
              </a:ext>
            </a:extLst>
          </p:cNvPr>
          <p:cNvSpPr/>
          <p:nvPr/>
        </p:nvSpPr>
        <p:spPr>
          <a:xfrm>
            <a:off x="4778846" y="55480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75546552-1B10-A003-8AAD-C28E8C50B044}"/>
              </a:ext>
            </a:extLst>
          </p:cNvPr>
          <p:cNvSpPr/>
          <p:nvPr/>
        </p:nvSpPr>
        <p:spPr>
          <a:xfrm>
            <a:off x="5284821" y="55480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A71AC1A-6681-83ED-C227-712BEBB50F8A}"/>
              </a:ext>
            </a:extLst>
          </p:cNvPr>
          <p:cNvSpPr/>
          <p:nvPr/>
        </p:nvSpPr>
        <p:spPr>
          <a:xfrm>
            <a:off x="2754944" y="55480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23EFEED1-6ACC-898C-1952-9B513E31D683}"/>
              </a:ext>
            </a:extLst>
          </p:cNvPr>
          <p:cNvSpPr/>
          <p:nvPr/>
        </p:nvSpPr>
        <p:spPr>
          <a:xfrm>
            <a:off x="3260919" y="55480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AB07FE92-7393-670D-7BED-1B62676FC264}"/>
              </a:ext>
            </a:extLst>
          </p:cNvPr>
          <p:cNvSpPr/>
          <p:nvPr/>
        </p:nvSpPr>
        <p:spPr>
          <a:xfrm>
            <a:off x="3766895" y="55480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5F04C0BC-02B9-76C3-464B-07E0B4B2B068}"/>
              </a:ext>
            </a:extLst>
          </p:cNvPr>
          <p:cNvSpPr/>
          <p:nvPr/>
        </p:nvSpPr>
        <p:spPr>
          <a:xfrm>
            <a:off x="4272871" y="554801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52CC6764-6478-507E-4DD5-EF20B4EB6E5D}"/>
              </a:ext>
            </a:extLst>
          </p:cNvPr>
          <p:cNvCxnSpPr>
            <a:cxnSpLocks/>
          </p:cNvCxnSpPr>
          <p:nvPr/>
        </p:nvCxnSpPr>
        <p:spPr>
          <a:xfrm flipV="1">
            <a:off x="1977642" y="52365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D9CC5F07-EDC0-6CFB-09D9-9C4CD1B5DCD8}"/>
              </a:ext>
            </a:extLst>
          </p:cNvPr>
          <p:cNvCxnSpPr>
            <a:cxnSpLocks/>
          </p:cNvCxnSpPr>
          <p:nvPr/>
        </p:nvCxnSpPr>
        <p:spPr>
          <a:xfrm flipV="1">
            <a:off x="2480896" y="52365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1EA07DE7-02AD-D084-A4B2-F8C3D393C18E}"/>
              </a:ext>
            </a:extLst>
          </p:cNvPr>
          <p:cNvCxnSpPr>
            <a:cxnSpLocks/>
          </p:cNvCxnSpPr>
          <p:nvPr/>
        </p:nvCxnSpPr>
        <p:spPr>
          <a:xfrm flipV="1">
            <a:off x="2984149" y="52365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6507B20F-EEA8-D1EF-CFE8-C3E1CC011158}"/>
              </a:ext>
            </a:extLst>
          </p:cNvPr>
          <p:cNvCxnSpPr>
            <a:cxnSpLocks/>
          </p:cNvCxnSpPr>
          <p:nvPr/>
        </p:nvCxnSpPr>
        <p:spPr>
          <a:xfrm flipV="1">
            <a:off x="3487404" y="52365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9294E3E5-B978-E1A1-6268-87DCFA562D1D}"/>
              </a:ext>
            </a:extLst>
          </p:cNvPr>
          <p:cNvCxnSpPr>
            <a:cxnSpLocks/>
          </p:cNvCxnSpPr>
          <p:nvPr/>
        </p:nvCxnSpPr>
        <p:spPr>
          <a:xfrm flipV="1">
            <a:off x="3990657" y="52365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DB0F2A45-A557-F436-2293-8DAEA62ECD90}"/>
              </a:ext>
            </a:extLst>
          </p:cNvPr>
          <p:cNvCxnSpPr>
            <a:cxnSpLocks/>
          </p:cNvCxnSpPr>
          <p:nvPr/>
        </p:nvCxnSpPr>
        <p:spPr>
          <a:xfrm flipV="1">
            <a:off x="4493911" y="52365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2B5644B-9940-3A68-2B91-CE77B606946C}"/>
              </a:ext>
            </a:extLst>
          </p:cNvPr>
          <p:cNvCxnSpPr>
            <a:cxnSpLocks/>
          </p:cNvCxnSpPr>
          <p:nvPr/>
        </p:nvCxnSpPr>
        <p:spPr>
          <a:xfrm flipV="1">
            <a:off x="4997164" y="52365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31EC7936-E7BF-B0F7-F548-D61F1B550C24}"/>
              </a:ext>
            </a:extLst>
          </p:cNvPr>
          <p:cNvCxnSpPr>
            <a:cxnSpLocks/>
          </p:cNvCxnSpPr>
          <p:nvPr/>
        </p:nvCxnSpPr>
        <p:spPr>
          <a:xfrm flipV="1">
            <a:off x="5500420" y="523655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73D71CFE-17DC-8B5E-031F-6B96E9B803AF}"/>
                  </a:ext>
                </a:extLst>
              </p:cNvPr>
              <p:cNvSpPr/>
              <p:nvPr/>
            </p:nvSpPr>
            <p:spPr>
              <a:xfrm>
                <a:off x="2754944" y="3507588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73D71CFE-17DC-8B5E-031F-6B96E9B803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44" y="3507588"/>
                <a:ext cx="448780" cy="375953"/>
              </a:xfrm>
              <a:prstGeom prst="roundRect">
                <a:avLst/>
              </a:prstGeom>
              <a:blipFill>
                <a:blip r:embed="rId3"/>
                <a:stretch>
                  <a:fillRect b="-937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6A3E5A9E-1B42-737D-2A6D-2DAAB995C17F}"/>
                  </a:ext>
                </a:extLst>
              </p:cNvPr>
              <p:cNvSpPr/>
              <p:nvPr/>
            </p:nvSpPr>
            <p:spPr>
              <a:xfrm>
                <a:off x="3260919" y="3507588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6A3E5A9E-1B42-737D-2A6D-2DAAB995C1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0919" y="3507588"/>
                <a:ext cx="448780" cy="375953"/>
              </a:xfrm>
              <a:prstGeom prst="roundRect">
                <a:avLst/>
              </a:prstGeom>
              <a:blipFill>
                <a:blip r:embed="rId4"/>
                <a:stretch>
                  <a:fillRect b="-937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圓角矩形 23">
                <a:extLst>
                  <a:ext uri="{FF2B5EF4-FFF2-40B4-BE49-F238E27FC236}">
                    <a16:creationId xmlns:a16="http://schemas.microsoft.com/office/drawing/2014/main" id="{8D27990B-54FF-2CE1-E6FC-41B62D8FE20E}"/>
                  </a:ext>
                </a:extLst>
              </p:cNvPr>
              <p:cNvSpPr/>
              <p:nvPr/>
            </p:nvSpPr>
            <p:spPr>
              <a:xfrm>
                <a:off x="3766895" y="3507588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圓角矩形 23">
                <a:extLst>
                  <a:ext uri="{FF2B5EF4-FFF2-40B4-BE49-F238E27FC236}">
                    <a16:creationId xmlns:a16="http://schemas.microsoft.com/office/drawing/2014/main" id="{8D27990B-54FF-2CE1-E6FC-41B62D8FE2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895" y="3507588"/>
                <a:ext cx="448780" cy="375953"/>
              </a:xfrm>
              <a:prstGeom prst="roundRect">
                <a:avLst/>
              </a:prstGeom>
              <a:blipFill>
                <a:blip r:embed="rId5"/>
                <a:stretch>
                  <a:fillRect b="-937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圓角矩形 24">
                <a:extLst>
                  <a:ext uri="{FF2B5EF4-FFF2-40B4-BE49-F238E27FC236}">
                    <a16:creationId xmlns:a16="http://schemas.microsoft.com/office/drawing/2014/main" id="{DCADA5FD-A1C3-0F9C-E586-24F6C71768E6}"/>
                  </a:ext>
                </a:extLst>
              </p:cNvPr>
              <p:cNvSpPr/>
              <p:nvPr/>
            </p:nvSpPr>
            <p:spPr>
              <a:xfrm>
                <a:off x="4272871" y="3507588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圓角矩形 24">
                <a:extLst>
                  <a:ext uri="{FF2B5EF4-FFF2-40B4-BE49-F238E27FC236}">
                    <a16:creationId xmlns:a16="http://schemas.microsoft.com/office/drawing/2014/main" id="{DCADA5FD-A1C3-0F9C-E586-24F6C71768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2871" y="3507588"/>
                <a:ext cx="448780" cy="375953"/>
              </a:xfrm>
              <a:prstGeom prst="roundRect">
                <a:avLst/>
              </a:prstGeom>
              <a:blipFill>
                <a:blip r:embed="rId6"/>
                <a:stretch>
                  <a:fillRect b="-937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97297D41-E37A-CE9C-33FE-0B818B43B7B8}"/>
              </a:ext>
            </a:extLst>
          </p:cNvPr>
          <p:cNvCxnSpPr>
            <a:cxnSpLocks/>
          </p:cNvCxnSpPr>
          <p:nvPr/>
        </p:nvCxnSpPr>
        <p:spPr>
          <a:xfrm flipV="1">
            <a:off x="2984149" y="3934211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5A8D68EE-435F-EF1A-57FE-334927C0A395}"/>
              </a:ext>
            </a:extLst>
          </p:cNvPr>
          <p:cNvCxnSpPr>
            <a:cxnSpLocks/>
          </p:cNvCxnSpPr>
          <p:nvPr/>
        </p:nvCxnSpPr>
        <p:spPr>
          <a:xfrm flipV="1">
            <a:off x="3487404" y="3934211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A0C2F715-74D1-1EDE-5DBC-ADA1AC423D6D}"/>
              </a:ext>
            </a:extLst>
          </p:cNvPr>
          <p:cNvCxnSpPr>
            <a:cxnSpLocks/>
          </p:cNvCxnSpPr>
          <p:nvPr/>
        </p:nvCxnSpPr>
        <p:spPr>
          <a:xfrm flipV="1">
            <a:off x="3990657" y="3934211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6292DF07-172E-D5A3-485E-7CFD38F50669}"/>
              </a:ext>
            </a:extLst>
          </p:cNvPr>
          <p:cNvCxnSpPr>
            <a:cxnSpLocks/>
          </p:cNvCxnSpPr>
          <p:nvPr/>
        </p:nvCxnSpPr>
        <p:spPr>
          <a:xfrm flipV="1">
            <a:off x="4493911" y="3934211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67">
            <a:extLst>
              <a:ext uri="{FF2B5EF4-FFF2-40B4-BE49-F238E27FC236}">
                <a16:creationId xmlns:a16="http://schemas.microsoft.com/office/drawing/2014/main" id="{585DA97F-99CC-A251-DB9B-74DFE4452E0C}"/>
              </a:ext>
            </a:extLst>
          </p:cNvPr>
          <p:cNvSpPr txBox="1"/>
          <p:nvPr/>
        </p:nvSpPr>
        <p:spPr>
          <a:xfrm>
            <a:off x="1588331" y="5920636"/>
            <a:ext cx="7786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圓角矩形 30">
                <a:extLst>
                  <a:ext uri="{FF2B5EF4-FFF2-40B4-BE49-F238E27FC236}">
                    <a16:creationId xmlns:a16="http://schemas.microsoft.com/office/drawing/2014/main" id="{7C133861-1F11-B8FC-504E-5DF37832BD88}"/>
                  </a:ext>
                </a:extLst>
              </p:cNvPr>
              <p:cNvSpPr/>
              <p:nvPr/>
            </p:nvSpPr>
            <p:spPr>
              <a:xfrm>
                <a:off x="2245232" y="3507588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圓角矩形 30">
                <a:extLst>
                  <a:ext uri="{FF2B5EF4-FFF2-40B4-BE49-F238E27FC236}">
                    <a16:creationId xmlns:a16="http://schemas.microsoft.com/office/drawing/2014/main" id="{7C133861-1F11-B8FC-504E-5DF37832BD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232" y="3507588"/>
                <a:ext cx="448780" cy="375953"/>
              </a:xfrm>
              <a:prstGeom prst="roundRect">
                <a:avLst/>
              </a:prstGeom>
              <a:blipFill>
                <a:blip r:embed="rId7"/>
                <a:stretch>
                  <a:fillRect b="-937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C3BE99A1-F85D-50CF-E74F-496136B0EE20}"/>
              </a:ext>
            </a:extLst>
          </p:cNvPr>
          <p:cNvCxnSpPr>
            <a:cxnSpLocks/>
          </p:cNvCxnSpPr>
          <p:nvPr/>
        </p:nvCxnSpPr>
        <p:spPr>
          <a:xfrm flipV="1">
            <a:off x="2474439" y="3934211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圓角矩形 32">
                <a:extLst>
                  <a:ext uri="{FF2B5EF4-FFF2-40B4-BE49-F238E27FC236}">
                    <a16:creationId xmlns:a16="http://schemas.microsoft.com/office/drawing/2014/main" id="{5A05ADE9-2D97-A05E-8A81-DB2F7E136E1F}"/>
                  </a:ext>
                </a:extLst>
              </p:cNvPr>
              <p:cNvSpPr/>
              <p:nvPr/>
            </p:nvSpPr>
            <p:spPr>
              <a:xfrm>
                <a:off x="4778846" y="3502304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圓角矩形 32">
                <a:extLst>
                  <a:ext uri="{FF2B5EF4-FFF2-40B4-BE49-F238E27FC236}">
                    <a16:creationId xmlns:a16="http://schemas.microsoft.com/office/drawing/2014/main" id="{5A05ADE9-2D97-A05E-8A81-DB2F7E136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8846" y="3502304"/>
                <a:ext cx="448780" cy="375953"/>
              </a:xfrm>
              <a:prstGeom prst="roundRect">
                <a:avLst/>
              </a:prstGeom>
              <a:blipFill>
                <a:blip r:embed="rId8"/>
                <a:stretch>
                  <a:fillRect b="-625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2475E79F-48DE-9209-0580-B79AD575C254}"/>
              </a:ext>
            </a:extLst>
          </p:cNvPr>
          <p:cNvCxnSpPr>
            <a:cxnSpLocks/>
          </p:cNvCxnSpPr>
          <p:nvPr/>
        </p:nvCxnSpPr>
        <p:spPr>
          <a:xfrm flipV="1">
            <a:off x="5008052" y="39289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圓角矩形 34">
                <a:extLst>
                  <a:ext uri="{FF2B5EF4-FFF2-40B4-BE49-F238E27FC236}">
                    <a16:creationId xmlns:a16="http://schemas.microsoft.com/office/drawing/2014/main" id="{091AC2BF-5E77-E7C0-1F2D-38B4880EC537}"/>
                  </a:ext>
                </a:extLst>
              </p:cNvPr>
              <p:cNvSpPr/>
              <p:nvPr/>
            </p:nvSpPr>
            <p:spPr>
              <a:xfrm>
                <a:off x="5284821" y="3502304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圓角矩形 34">
                <a:extLst>
                  <a:ext uri="{FF2B5EF4-FFF2-40B4-BE49-F238E27FC236}">
                    <a16:creationId xmlns:a16="http://schemas.microsoft.com/office/drawing/2014/main" id="{091AC2BF-5E77-E7C0-1F2D-38B4880EC5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821" y="3502304"/>
                <a:ext cx="448780" cy="375953"/>
              </a:xfrm>
              <a:prstGeom prst="roundRect">
                <a:avLst/>
              </a:prstGeom>
              <a:blipFill>
                <a:blip r:embed="rId9"/>
                <a:stretch>
                  <a:fillRect b="-625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920B818E-CFA1-7700-65E1-52C52F8C18FC}"/>
              </a:ext>
            </a:extLst>
          </p:cNvPr>
          <p:cNvCxnSpPr>
            <a:cxnSpLocks/>
          </p:cNvCxnSpPr>
          <p:nvPr/>
        </p:nvCxnSpPr>
        <p:spPr>
          <a:xfrm flipV="1">
            <a:off x="5514027" y="392892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圓角矩形 36">
                <a:extLst>
                  <a:ext uri="{FF2B5EF4-FFF2-40B4-BE49-F238E27FC236}">
                    <a16:creationId xmlns:a16="http://schemas.microsoft.com/office/drawing/2014/main" id="{ECD230C5-B50A-004F-E2A0-2BD942370963}"/>
                  </a:ext>
                </a:extLst>
              </p:cNvPr>
              <p:cNvSpPr/>
              <p:nvPr/>
            </p:nvSpPr>
            <p:spPr>
              <a:xfrm>
                <a:off x="1735520" y="3502304"/>
                <a:ext cx="448780" cy="375953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圓角矩形 36">
                <a:extLst>
                  <a:ext uri="{FF2B5EF4-FFF2-40B4-BE49-F238E27FC236}">
                    <a16:creationId xmlns:a16="http://schemas.microsoft.com/office/drawing/2014/main" id="{ECD230C5-B50A-004F-E2A0-2BD9423709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5520" y="3502304"/>
                <a:ext cx="448780" cy="375953"/>
              </a:xfrm>
              <a:prstGeom prst="roundRect">
                <a:avLst/>
              </a:prstGeom>
              <a:blipFill>
                <a:blip r:embed="rId10"/>
                <a:stretch>
                  <a:fillRect b="-6250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C8E57D72-8417-2DCC-3C3F-B283E10E0506}"/>
              </a:ext>
            </a:extLst>
          </p:cNvPr>
          <p:cNvCxnSpPr>
            <a:cxnSpLocks/>
          </p:cNvCxnSpPr>
          <p:nvPr/>
        </p:nvCxnSpPr>
        <p:spPr>
          <a:xfrm flipV="1">
            <a:off x="1977642" y="3934211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553DBA92-7DAA-0768-80D2-10D883615E52}"/>
              </a:ext>
            </a:extLst>
          </p:cNvPr>
          <p:cNvSpPr/>
          <p:nvPr/>
        </p:nvSpPr>
        <p:spPr>
          <a:xfrm>
            <a:off x="1743921" y="241896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C9DFD210-6286-27DF-8D00-F92967960059}"/>
              </a:ext>
            </a:extLst>
          </p:cNvPr>
          <p:cNvSpPr/>
          <p:nvPr/>
        </p:nvSpPr>
        <p:spPr>
          <a:xfrm>
            <a:off x="4273799" y="241896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12D4FFA5-E069-5132-0252-C9440426B00B}"/>
              </a:ext>
            </a:extLst>
          </p:cNvPr>
          <p:cNvSpPr/>
          <p:nvPr/>
        </p:nvSpPr>
        <p:spPr>
          <a:xfrm>
            <a:off x="4779774" y="241896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E4E53AC8-CA3F-F889-7A24-4FEF67F8FB30}"/>
              </a:ext>
            </a:extLst>
          </p:cNvPr>
          <p:cNvSpPr/>
          <p:nvPr/>
        </p:nvSpPr>
        <p:spPr>
          <a:xfrm>
            <a:off x="2249897" y="241896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3" name="圓角矩形 42">
            <a:extLst>
              <a:ext uri="{FF2B5EF4-FFF2-40B4-BE49-F238E27FC236}">
                <a16:creationId xmlns:a16="http://schemas.microsoft.com/office/drawing/2014/main" id="{0FC23321-FC0E-086A-A81C-1AD8E45C459F}"/>
              </a:ext>
            </a:extLst>
          </p:cNvPr>
          <p:cNvSpPr/>
          <p:nvPr/>
        </p:nvSpPr>
        <p:spPr>
          <a:xfrm>
            <a:off x="2755872" y="241896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4" name="圓角矩形 43">
            <a:extLst>
              <a:ext uri="{FF2B5EF4-FFF2-40B4-BE49-F238E27FC236}">
                <a16:creationId xmlns:a16="http://schemas.microsoft.com/office/drawing/2014/main" id="{296D0F49-ED38-2C87-075D-EE8E39BFDC08}"/>
              </a:ext>
            </a:extLst>
          </p:cNvPr>
          <p:cNvSpPr/>
          <p:nvPr/>
        </p:nvSpPr>
        <p:spPr>
          <a:xfrm>
            <a:off x="3261848" y="241896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7423AF29-B7FA-C06B-210D-2C620D37F568}"/>
              </a:ext>
            </a:extLst>
          </p:cNvPr>
          <p:cNvSpPr/>
          <p:nvPr/>
        </p:nvSpPr>
        <p:spPr>
          <a:xfrm>
            <a:off x="3767824" y="241896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0904B468-014C-98DD-E154-1ECB36EA3A9B}"/>
              </a:ext>
            </a:extLst>
          </p:cNvPr>
          <p:cNvSpPr/>
          <p:nvPr/>
        </p:nvSpPr>
        <p:spPr>
          <a:xfrm>
            <a:off x="5284821" y="241330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7" name="上-下雙向箭號 46">
            <a:extLst>
              <a:ext uri="{FF2B5EF4-FFF2-40B4-BE49-F238E27FC236}">
                <a16:creationId xmlns:a16="http://schemas.microsoft.com/office/drawing/2014/main" id="{FEE2EFC4-30D8-48ED-C0BC-61FE655BA220}"/>
              </a:ext>
            </a:extLst>
          </p:cNvPr>
          <p:cNvSpPr/>
          <p:nvPr/>
        </p:nvSpPr>
        <p:spPr>
          <a:xfrm>
            <a:off x="1872480" y="2836782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8" name="上-下雙向箭號 47">
            <a:extLst>
              <a:ext uri="{FF2B5EF4-FFF2-40B4-BE49-F238E27FC236}">
                <a16:creationId xmlns:a16="http://schemas.microsoft.com/office/drawing/2014/main" id="{94342D6D-402B-BF3D-088E-6A550D348A27}"/>
              </a:ext>
            </a:extLst>
          </p:cNvPr>
          <p:cNvSpPr/>
          <p:nvPr/>
        </p:nvSpPr>
        <p:spPr>
          <a:xfrm>
            <a:off x="2393466" y="2836782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9" name="上-下雙向箭號 48">
            <a:extLst>
              <a:ext uri="{FF2B5EF4-FFF2-40B4-BE49-F238E27FC236}">
                <a16:creationId xmlns:a16="http://schemas.microsoft.com/office/drawing/2014/main" id="{AE3BFD3D-DD51-31A8-68DD-2CC4BDD6B63D}"/>
              </a:ext>
            </a:extLst>
          </p:cNvPr>
          <p:cNvSpPr/>
          <p:nvPr/>
        </p:nvSpPr>
        <p:spPr>
          <a:xfrm>
            <a:off x="2896719" y="2836782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0" name="上-下雙向箭號 49">
            <a:extLst>
              <a:ext uri="{FF2B5EF4-FFF2-40B4-BE49-F238E27FC236}">
                <a16:creationId xmlns:a16="http://schemas.microsoft.com/office/drawing/2014/main" id="{62632BED-5A3E-45A1-5812-40154201BE93}"/>
              </a:ext>
            </a:extLst>
          </p:cNvPr>
          <p:cNvSpPr/>
          <p:nvPr/>
        </p:nvSpPr>
        <p:spPr>
          <a:xfrm>
            <a:off x="3397879" y="2837552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1" name="上-下雙向箭號 50">
            <a:extLst>
              <a:ext uri="{FF2B5EF4-FFF2-40B4-BE49-F238E27FC236}">
                <a16:creationId xmlns:a16="http://schemas.microsoft.com/office/drawing/2014/main" id="{DBFDA0FC-7933-D42C-22FA-FAB603ED5F0C}"/>
              </a:ext>
            </a:extLst>
          </p:cNvPr>
          <p:cNvSpPr/>
          <p:nvPr/>
        </p:nvSpPr>
        <p:spPr>
          <a:xfrm>
            <a:off x="3903002" y="2845904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上-下雙向箭號 51">
            <a:extLst>
              <a:ext uri="{FF2B5EF4-FFF2-40B4-BE49-F238E27FC236}">
                <a16:creationId xmlns:a16="http://schemas.microsoft.com/office/drawing/2014/main" id="{80B38B2F-8C1D-1532-F1E8-F84F2A359FD6}"/>
              </a:ext>
            </a:extLst>
          </p:cNvPr>
          <p:cNvSpPr/>
          <p:nvPr/>
        </p:nvSpPr>
        <p:spPr>
          <a:xfrm>
            <a:off x="4423988" y="2845904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3" name="上-下雙向箭號 52">
            <a:extLst>
              <a:ext uri="{FF2B5EF4-FFF2-40B4-BE49-F238E27FC236}">
                <a16:creationId xmlns:a16="http://schemas.microsoft.com/office/drawing/2014/main" id="{DCFAC07A-B238-C8CA-AD41-5EF78381866A}"/>
              </a:ext>
            </a:extLst>
          </p:cNvPr>
          <p:cNvSpPr/>
          <p:nvPr/>
        </p:nvSpPr>
        <p:spPr>
          <a:xfrm>
            <a:off x="4927241" y="2845904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上-下雙向箭號 53">
            <a:extLst>
              <a:ext uri="{FF2B5EF4-FFF2-40B4-BE49-F238E27FC236}">
                <a16:creationId xmlns:a16="http://schemas.microsoft.com/office/drawing/2014/main" id="{2DC700A7-508A-5B6D-69C0-92BAC577B201}"/>
              </a:ext>
            </a:extLst>
          </p:cNvPr>
          <p:cNvSpPr/>
          <p:nvPr/>
        </p:nvSpPr>
        <p:spPr>
          <a:xfrm>
            <a:off x="5428401" y="2846674"/>
            <a:ext cx="174859" cy="623656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14BADB57-2B1D-3ECD-3479-9FAF022A3871}"/>
              </a:ext>
            </a:extLst>
          </p:cNvPr>
          <p:cNvSpPr txBox="1"/>
          <p:nvPr/>
        </p:nvSpPr>
        <p:spPr>
          <a:xfrm>
            <a:off x="804994" y="2824763"/>
            <a:ext cx="937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0070C0"/>
                </a:solidFill>
              </a:rPr>
              <a:t>越接近越好</a:t>
            </a:r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A4FD47C9-FEB3-FB9B-65B5-2E565815E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712" y="3775095"/>
            <a:ext cx="818480" cy="835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橢圓圖說文字 2047">
            <a:extLst>
              <a:ext uri="{FF2B5EF4-FFF2-40B4-BE49-F238E27FC236}">
                <a16:creationId xmlns:a16="http://schemas.microsoft.com/office/drawing/2014/main" id="{EB17AC62-BF63-36D2-91E4-E942F6C1B492}"/>
              </a:ext>
            </a:extLst>
          </p:cNvPr>
          <p:cNvSpPr/>
          <p:nvPr/>
        </p:nvSpPr>
        <p:spPr>
          <a:xfrm>
            <a:off x="7670388" y="2361974"/>
            <a:ext cx="3531480" cy="1516283"/>
          </a:xfrm>
          <a:prstGeom prst="wedgeEllipseCallout">
            <a:avLst>
              <a:gd name="adj1" fmla="val -39298"/>
              <a:gd name="adj2" fmla="val 52004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(2018</a:t>
            </a:r>
            <a:r>
              <a:rPr kumimoji="1" lang="zh-TW" altLang="en-US" dirty="0">
                <a:solidFill>
                  <a:schemeClr val="tx1"/>
                </a:solidFill>
              </a:rPr>
              <a:t>年的</a:t>
            </a:r>
            <a:r>
              <a:rPr kumimoji="1" lang="en-US" altLang="zh-TW" dirty="0">
                <a:solidFill>
                  <a:schemeClr val="tx1"/>
                </a:solidFill>
              </a:rPr>
              <a:t>Google) GPT-1 </a:t>
            </a:r>
            <a:r>
              <a:rPr kumimoji="1" lang="zh-TW" altLang="en-US" dirty="0">
                <a:solidFill>
                  <a:schemeClr val="tx1"/>
                </a:solidFill>
              </a:rPr>
              <a:t>不好，因為訓練無雙向，</a:t>
            </a:r>
            <a:r>
              <a:rPr kumimoji="1" lang="en-US" altLang="zh-TW" dirty="0">
                <a:solidFill>
                  <a:schemeClr val="tx1"/>
                </a:solidFill>
              </a:rPr>
              <a:t>BERT</a:t>
            </a:r>
            <a:r>
              <a:rPr kumimoji="1" lang="zh-TW" altLang="en-US" dirty="0">
                <a:solidFill>
                  <a:schemeClr val="tx1"/>
                </a:solidFill>
              </a:rPr>
              <a:t> 最棒</a:t>
            </a:r>
          </a:p>
        </p:txBody>
      </p:sp>
    </p:spTree>
    <p:extLst>
      <p:ext uri="{BB962C8B-B14F-4D97-AF65-F5344CB8AC3E}">
        <p14:creationId xmlns:p14="http://schemas.microsoft.com/office/powerpoint/2010/main" val="2722840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31" grpId="0" animBg="1"/>
      <p:bldP spid="33" grpId="0" animBg="1"/>
      <p:bldP spid="35" grpId="0" animBg="1"/>
      <p:bldP spid="37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3" grpId="0"/>
      <p:bldP spid="204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091F3A-F45F-2328-E980-CE8B9AC3A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Encoder vs. Decoder in Pre-training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CC03F16-51D1-3EF7-C341-FA485265A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12</a:t>
            </a:fld>
            <a:endParaRPr 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5E0534D-B9FA-8092-FD48-28A2EC2B4B2B}"/>
              </a:ext>
            </a:extLst>
          </p:cNvPr>
          <p:cNvGraphicFramePr>
            <a:graphicFrameLocks noGrp="1"/>
          </p:cNvGraphicFramePr>
          <p:nvPr/>
        </p:nvGraphicFramePr>
        <p:xfrm>
          <a:off x="1226128" y="2590029"/>
          <a:ext cx="9310254" cy="25638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3418">
                  <a:extLst>
                    <a:ext uri="{9D8B030D-6E8A-4147-A177-3AD203B41FA5}">
                      <a16:colId xmlns:a16="http://schemas.microsoft.com/office/drawing/2014/main" val="2627988006"/>
                    </a:ext>
                  </a:extLst>
                </a:gridCol>
                <a:gridCol w="3103418">
                  <a:extLst>
                    <a:ext uri="{9D8B030D-6E8A-4147-A177-3AD203B41FA5}">
                      <a16:colId xmlns:a16="http://schemas.microsoft.com/office/drawing/2014/main" val="847722696"/>
                    </a:ext>
                  </a:extLst>
                </a:gridCol>
                <a:gridCol w="3103418">
                  <a:extLst>
                    <a:ext uri="{9D8B030D-6E8A-4147-A177-3AD203B41FA5}">
                      <a16:colId xmlns:a16="http://schemas.microsoft.com/office/drawing/2014/main" val="4199296597"/>
                    </a:ext>
                  </a:extLst>
                </a:gridCol>
              </a:tblGrid>
              <a:tr h="574116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Encoder (e.g., BERT)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Decoder (e.g., GPT)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4047364"/>
                  </a:ext>
                </a:extLst>
              </a:tr>
              <a:tr h="574116">
                <a:tc>
                  <a:txBody>
                    <a:bodyPr/>
                    <a:lstStyle/>
                    <a:p>
                      <a:r>
                        <a:rPr lang="en-US" altLang="zh-TW" dirty="0"/>
                        <a:t>Pre-training </a:t>
                      </a:r>
                      <a:r>
                        <a:rPr lang="zh-TW" altLang="en-US" dirty="0"/>
                        <a:t>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克漏字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文字接龍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6443118"/>
                  </a:ext>
                </a:extLst>
              </a:tr>
              <a:tr h="1415629">
                <a:tc>
                  <a:txBody>
                    <a:bodyPr/>
                    <a:lstStyle/>
                    <a:p>
                      <a:r>
                        <a:rPr lang="en-US" altLang="zh-TW" dirty="0"/>
                        <a:t>Pre-training </a:t>
                      </a:r>
                      <a:r>
                        <a:rPr lang="zh-TW" altLang="en-US" dirty="0"/>
                        <a:t>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透過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預測被遮住的字</a:t>
                      </a:r>
                      <a:r>
                        <a:rPr lang="zh-TW" altLang="en-US" dirty="0"/>
                        <a:t>來讓模型熟悉字跟字之間的關係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透過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根據上下文預測下一個字</a:t>
                      </a:r>
                      <a:r>
                        <a:rPr lang="zh-TW" altLang="en-US" dirty="0"/>
                        <a:t>來讓模型熟悉字跟字之間的關係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40955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238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790AFE-D7DE-EA72-C01D-9BE540A2E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GPT-1</a:t>
            </a:r>
            <a:r>
              <a:rPr kumimoji="1" lang="zh-TW" altLang="en-US" dirty="0"/>
              <a:t> 與 </a:t>
            </a:r>
            <a:r>
              <a:rPr kumimoji="1" lang="en-US" altLang="zh-TW" dirty="0"/>
              <a:t>BERT</a:t>
            </a:r>
            <a:r>
              <a:rPr kumimoji="1" lang="zh-TW" altLang="en-US" dirty="0"/>
              <a:t> 的 </a:t>
            </a:r>
            <a:r>
              <a:rPr kumimoji="1" lang="en-US" altLang="zh-TW" dirty="0"/>
              <a:t>Fine-tuning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31A247-7259-3966-A093-AC0085BF2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50C32902-53C1-66A1-A4C2-69D39AE1057E}"/>
              </a:ext>
            </a:extLst>
          </p:cNvPr>
          <p:cNvSpPr/>
          <p:nvPr/>
        </p:nvSpPr>
        <p:spPr>
          <a:xfrm>
            <a:off x="6352306" y="4467924"/>
            <a:ext cx="4055873" cy="774600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Transformer Decoder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091DC60-DF3A-39F2-3287-D0C27DDD4282}"/>
              </a:ext>
            </a:extLst>
          </p:cNvPr>
          <p:cNvSpPr/>
          <p:nvPr/>
        </p:nvSpPr>
        <p:spPr>
          <a:xfrm>
            <a:off x="6434037" y="561558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36853CED-B1F5-4BCD-9AC9-04A0525A719A}"/>
              </a:ext>
            </a:extLst>
          </p:cNvPr>
          <p:cNvSpPr/>
          <p:nvPr/>
        </p:nvSpPr>
        <p:spPr>
          <a:xfrm>
            <a:off x="9348612" y="5615584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A349E604-642A-2CB5-3638-88AFFD64DD9D}"/>
              </a:ext>
            </a:extLst>
          </p:cNvPr>
          <p:cNvSpPr/>
          <p:nvPr/>
        </p:nvSpPr>
        <p:spPr>
          <a:xfrm>
            <a:off x="9931529" y="5615584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77E2E94B-FC7B-268A-68F0-601A18B861F6}"/>
              </a:ext>
            </a:extLst>
          </p:cNvPr>
          <p:cNvSpPr/>
          <p:nvPr/>
        </p:nvSpPr>
        <p:spPr>
          <a:xfrm>
            <a:off x="7016952" y="5615584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CBFCFD02-8052-534D-E907-BC68DCC2D072}"/>
              </a:ext>
            </a:extLst>
          </p:cNvPr>
          <p:cNvSpPr/>
          <p:nvPr/>
        </p:nvSpPr>
        <p:spPr>
          <a:xfrm>
            <a:off x="7599867" y="5615584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9D964ED-9897-892E-A09C-8F0E26B924B7}"/>
              </a:ext>
            </a:extLst>
          </p:cNvPr>
          <p:cNvSpPr/>
          <p:nvPr/>
        </p:nvSpPr>
        <p:spPr>
          <a:xfrm>
            <a:off x="8182782" y="5615584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896FBD26-FCF9-E738-F031-A43B7CD72F76}"/>
              </a:ext>
            </a:extLst>
          </p:cNvPr>
          <p:cNvSpPr/>
          <p:nvPr/>
        </p:nvSpPr>
        <p:spPr>
          <a:xfrm>
            <a:off x="8765697" y="5615584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243F7FCF-696D-5673-5F7C-6ED93CF3A255}"/>
              </a:ext>
            </a:extLst>
          </p:cNvPr>
          <p:cNvCxnSpPr>
            <a:cxnSpLocks/>
          </p:cNvCxnSpPr>
          <p:nvPr/>
        </p:nvCxnSpPr>
        <p:spPr>
          <a:xfrm flipV="1">
            <a:off x="6665965" y="5304123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391A7AEA-9F44-955E-6B6C-9BE593596195}"/>
              </a:ext>
            </a:extLst>
          </p:cNvPr>
          <p:cNvCxnSpPr>
            <a:cxnSpLocks/>
          </p:cNvCxnSpPr>
          <p:nvPr/>
        </p:nvCxnSpPr>
        <p:spPr>
          <a:xfrm flipV="1">
            <a:off x="7246159" y="5304123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4B4AE3DE-FF21-0DE9-4A8B-B513FD07B996}"/>
              </a:ext>
            </a:extLst>
          </p:cNvPr>
          <p:cNvCxnSpPr>
            <a:cxnSpLocks/>
          </p:cNvCxnSpPr>
          <p:nvPr/>
        </p:nvCxnSpPr>
        <p:spPr>
          <a:xfrm flipV="1">
            <a:off x="7826353" y="5304123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8B6FB396-C1C9-4213-B6D3-A467294CD413}"/>
              </a:ext>
            </a:extLst>
          </p:cNvPr>
          <p:cNvCxnSpPr>
            <a:cxnSpLocks/>
          </p:cNvCxnSpPr>
          <p:nvPr/>
        </p:nvCxnSpPr>
        <p:spPr>
          <a:xfrm flipV="1">
            <a:off x="8406547" y="5304123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D6EDD26-449C-ABEE-64F0-0E6041B0816B}"/>
              </a:ext>
            </a:extLst>
          </p:cNvPr>
          <p:cNvCxnSpPr>
            <a:cxnSpLocks/>
          </p:cNvCxnSpPr>
          <p:nvPr/>
        </p:nvCxnSpPr>
        <p:spPr>
          <a:xfrm flipV="1">
            <a:off x="8986741" y="5304123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17AC5168-9B36-B26B-13F2-039F61F90F47}"/>
              </a:ext>
            </a:extLst>
          </p:cNvPr>
          <p:cNvCxnSpPr>
            <a:cxnSpLocks/>
          </p:cNvCxnSpPr>
          <p:nvPr/>
        </p:nvCxnSpPr>
        <p:spPr>
          <a:xfrm flipV="1">
            <a:off x="9566935" y="5304123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ADDC28B7-9D3E-CAAC-37A0-9AB66AD45FB7}"/>
              </a:ext>
            </a:extLst>
          </p:cNvPr>
          <p:cNvCxnSpPr>
            <a:cxnSpLocks/>
          </p:cNvCxnSpPr>
          <p:nvPr/>
        </p:nvCxnSpPr>
        <p:spPr>
          <a:xfrm flipV="1">
            <a:off x="10147128" y="5304123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2F46E348-E5F2-F084-7266-E509FC23C677}"/>
              </a:ext>
            </a:extLst>
          </p:cNvPr>
          <p:cNvSpPr/>
          <p:nvPr/>
        </p:nvSpPr>
        <p:spPr>
          <a:xfrm>
            <a:off x="7016950" y="561558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A61F01F9-4809-29A0-E4CC-A5CE3848F25E}"/>
              </a:ext>
            </a:extLst>
          </p:cNvPr>
          <p:cNvSpPr/>
          <p:nvPr/>
        </p:nvSpPr>
        <p:spPr>
          <a:xfrm>
            <a:off x="7599867" y="561558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C985FDD7-C684-106B-45C6-220EC3F4C030}"/>
              </a:ext>
            </a:extLst>
          </p:cNvPr>
          <p:cNvSpPr/>
          <p:nvPr/>
        </p:nvSpPr>
        <p:spPr>
          <a:xfrm>
            <a:off x="8182157" y="561558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72B5C873-D1B9-8544-6B5A-C14407E68C95}"/>
              </a:ext>
            </a:extLst>
          </p:cNvPr>
          <p:cNvSpPr/>
          <p:nvPr/>
        </p:nvSpPr>
        <p:spPr>
          <a:xfrm>
            <a:off x="8765695" y="561558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99F865CE-C64E-9A66-F6F9-055919FB66E9}"/>
              </a:ext>
            </a:extLst>
          </p:cNvPr>
          <p:cNvSpPr/>
          <p:nvPr/>
        </p:nvSpPr>
        <p:spPr>
          <a:xfrm>
            <a:off x="9348612" y="561558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325EC525-F37C-D17A-78EA-0CDE248207C3}"/>
              </a:ext>
            </a:extLst>
          </p:cNvPr>
          <p:cNvSpPr/>
          <p:nvPr/>
        </p:nvSpPr>
        <p:spPr>
          <a:xfrm>
            <a:off x="9931529" y="5615579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42" name="Google Shape;200;p17">
            <a:extLst>
              <a:ext uri="{FF2B5EF4-FFF2-40B4-BE49-F238E27FC236}">
                <a16:creationId xmlns:a16="http://schemas.microsoft.com/office/drawing/2014/main" id="{BE50C9EC-242E-8492-90D8-1E9D9D6093BC}"/>
              </a:ext>
            </a:extLst>
          </p:cNvPr>
          <p:cNvSpPr txBox="1"/>
          <p:nvPr/>
        </p:nvSpPr>
        <p:spPr>
          <a:xfrm>
            <a:off x="10805115" y="2544945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204;p17">
            <a:extLst>
              <a:ext uri="{FF2B5EF4-FFF2-40B4-BE49-F238E27FC236}">
                <a16:creationId xmlns:a16="http://schemas.microsoft.com/office/drawing/2014/main" id="{0D45EED4-A8AC-D059-BED7-93CB1C2257DF}"/>
              </a:ext>
            </a:extLst>
          </p:cNvPr>
          <p:cNvSpPr/>
          <p:nvPr/>
        </p:nvSpPr>
        <p:spPr>
          <a:xfrm>
            <a:off x="9735549" y="2613819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/>
              <a:t>Linear</a:t>
            </a:r>
            <a:endParaRPr sz="1600" dirty="0"/>
          </a:p>
        </p:txBody>
      </p:sp>
      <p:cxnSp>
        <p:nvCxnSpPr>
          <p:cNvPr id="44" name="Google Shape;218;p17">
            <a:extLst>
              <a:ext uri="{FF2B5EF4-FFF2-40B4-BE49-F238E27FC236}">
                <a16:creationId xmlns:a16="http://schemas.microsoft.com/office/drawing/2014/main" id="{4FC1488B-0628-28BA-E772-48F7EB4E1F1E}"/>
              </a:ext>
            </a:extLst>
          </p:cNvPr>
          <p:cNvCxnSpPr>
            <a:cxnSpLocks/>
          </p:cNvCxnSpPr>
          <p:nvPr/>
        </p:nvCxnSpPr>
        <p:spPr>
          <a:xfrm>
            <a:off x="10555385" y="2760374"/>
            <a:ext cx="30959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3D1BDECE-B4B7-2BF8-1381-E34EB7B9FB4B}"/>
              </a:ext>
            </a:extLst>
          </p:cNvPr>
          <p:cNvCxnSpPr>
            <a:cxnSpLocks/>
          </p:cNvCxnSpPr>
          <p:nvPr/>
        </p:nvCxnSpPr>
        <p:spPr>
          <a:xfrm flipV="1">
            <a:off x="10137296" y="2975802"/>
            <a:ext cx="0" cy="553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7701AD0B-56DB-45CD-B216-3BD6EAF15526}"/>
              </a:ext>
            </a:extLst>
          </p:cNvPr>
          <p:cNvSpPr txBox="1"/>
          <p:nvPr/>
        </p:nvSpPr>
        <p:spPr>
          <a:xfrm>
            <a:off x="6396255" y="6039010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39791FA5-E211-A792-BCA4-B60318A9A889}"/>
              </a:ext>
            </a:extLst>
          </p:cNvPr>
          <p:cNvSpPr txBox="1"/>
          <p:nvPr/>
        </p:nvSpPr>
        <p:spPr>
          <a:xfrm>
            <a:off x="6977308" y="6039010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火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7131AD6-1C0B-737E-7056-9874F1DA7036}"/>
              </a:ext>
            </a:extLst>
          </p:cNvPr>
          <p:cNvSpPr txBox="1"/>
          <p:nvPr/>
        </p:nvSpPr>
        <p:spPr>
          <a:xfrm>
            <a:off x="7558361" y="6039010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鍋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40FF7856-1219-8E19-E60D-ECD5014AE7C1}"/>
              </a:ext>
            </a:extLst>
          </p:cNvPr>
          <p:cNvSpPr txBox="1"/>
          <p:nvPr/>
        </p:nvSpPr>
        <p:spPr>
          <a:xfrm>
            <a:off x="8120768" y="6039010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24FAD131-D2A9-66A0-4A39-2A41D8A901D0}"/>
              </a:ext>
            </a:extLst>
          </p:cNvPr>
          <p:cNvSpPr txBox="1"/>
          <p:nvPr/>
        </p:nvSpPr>
        <p:spPr>
          <a:xfrm>
            <a:off x="8727267" y="6039010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B093A2B8-97FA-36AF-9ED6-EDDCF9E964E2}"/>
              </a:ext>
            </a:extLst>
          </p:cNvPr>
          <p:cNvSpPr txBox="1"/>
          <p:nvPr/>
        </p:nvSpPr>
        <p:spPr>
          <a:xfrm>
            <a:off x="9307461" y="6039010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3F193EA1-3C69-41C5-E739-5E873130E74D}"/>
              </a:ext>
            </a:extLst>
          </p:cNvPr>
          <p:cNvSpPr txBox="1"/>
          <p:nvPr/>
        </p:nvSpPr>
        <p:spPr>
          <a:xfrm>
            <a:off x="9896445" y="6039010"/>
            <a:ext cx="51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</a:t>
            </a: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0534E634-7B5B-11B4-0829-00EA0200FD41}"/>
              </a:ext>
            </a:extLst>
          </p:cNvPr>
          <p:cNvSpPr txBox="1"/>
          <p:nvPr/>
        </p:nvSpPr>
        <p:spPr>
          <a:xfrm>
            <a:off x="10218684" y="3688721"/>
            <a:ext cx="140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B x 1 x H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216B946C-97FB-24BA-7DC9-03FDAD70AFD8}"/>
              </a:ext>
            </a:extLst>
          </p:cNvPr>
          <p:cNvSpPr txBox="1"/>
          <p:nvPr/>
        </p:nvSpPr>
        <p:spPr>
          <a:xfrm>
            <a:off x="9409037" y="2191010"/>
            <a:ext cx="1402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B x 1 x C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B280243-CC9C-7626-B09C-914397DA5026}"/>
              </a:ext>
            </a:extLst>
          </p:cNvPr>
          <p:cNvSpPr txBox="1"/>
          <p:nvPr/>
        </p:nvSpPr>
        <p:spPr>
          <a:xfrm>
            <a:off x="653143" y="1523017"/>
            <a:ext cx="2522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以 </a:t>
            </a:r>
            <a:r>
              <a:rPr kumimoji="1" lang="en-US" altLang="zh-TW" dirty="0">
                <a:ea typeface="Microsoft JhengHei" panose="020B0604030504040204" pitchFamily="34" charset="-120"/>
              </a:rPr>
              <a:t>Classification</a:t>
            </a:r>
            <a:r>
              <a:rPr kumimoji="1" lang="zh-TW" altLang="en-US" dirty="0">
                <a:ea typeface="Microsoft JhengHei" panose="020B0604030504040204" pitchFamily="34" charset="-120"/>
              </a:rPr>
              <a:t> 為例</a:t>
            </a:r>
          </a:p>
        </p:txBody>
      </p:sp>
      <p:sp>
        <p:nvSpPr>
          <p:cNvPr id="57" name="Google Shape;187;p17">
            <a:extLst>
              <a:ext uri="{FF2B5EF4-FFF2-40B4-BE49-F238E27FC236}">
                <a16:creationId xmlns:a16="http://schemas.microsoft.com/office/drawing/2014/main" id="{A4F4BD08-7B71-A036-A1AE-01FD206599CD}"/>
              </a:ext>
            </a:extLst>
          </p:cNvPr>
          <p:cNvSpPr/>
          <p:nvPr/>
        </p:nvSpPr>
        <p:spPr>
          <a:xfrm>
            <a:off x="2420448" y="356307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188;p17">
            <a:extLst>
              <a:ext uri="{FF2B5EF4-FFF2-40B4-BE49-F238E27FC236}">
                <a16:creationId xmlns:a16="http://schemas.microsoft.com/office/drawing/2014/main" id="{4A1FDA94-A696-BAD6-31D9-70F0B2F5653B}"/>
              </a:ext>
            </a:extLst>
          </p:cNvPr>
          <p:cNvSpPr/>
          <p:nvPr/>
        </p:nvSpPr>
        <p:spPr>
          <a:xfrm>
            <a:off x="1710368" y="356307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89;p17">
            <a:extLst>
              <a:ext uri="{FF2B5EF4-FFF2-40B4-BE49-F238E27FC236}">
                <a16:creationId xmlns:a16="http://schemas.microsoft.com/office/drawing/2014/main" id="{F52427E8-15C6-7A6D-F298-B3BEA7A9FE0E}"/>
              </a:ext>
            </a:extLst>
          </p:cNvPr>
          <p:cNvSpPr/>
          <p:nvPr/>
        </p:nvSpPr>
        <p:spPr>
          <a:xfrm>
            <a:off x="4550153" y="356307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192;p17">
            <a:extLst>
              <a:ext uri="{FF2B5EF4-FFF2-40B4-BE49-F238E27FC236}">
                <a16:creationId xmlns:a16="http://schemas.microsoft.com/office/drawing/2014/main" id="{B3E63F58-E75E-DFEF-C7CB-7219E12C73CF}"/>
              </a:ext>
            </a:extLst>
          </p:cNvPr>
          <p:cNvCxnSpPr>
            <a:cxnSpLocks/>
          </p:cNvCxnSpPr>
          <p:nvPr/>
        </p:nvCxnSpPr>
        <p:spPr>
          <a:xfrm rot="10800000">
            <a:off x="1797515" y="528033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" name="Google Shape;193;p17">
            <a:extLst>
              <a:ext uri="{FF2B5EF4-FFF2-40B4-BE49-F238E27FC236}">
                <a16:creationId xmlns:a16="http://schemas.microsoft.com/office/drawing/2014/main" id="{9686A172-F826-7D1A-B603-A27C050B89AF}"/>
              </a:ext>
            </a:extLst>
          </p:cNvPr>
          <p:cNvCxnSpPr>
            <a:cxnSpLocks/>
          </p:cNvCxnSpPr>
          <p:nvPr/>
        </p:nvCxnSpPr>
        <p:spPr>
          <a:xfrm rot="10800000">
            <a:off x="3217685" y="528033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2" name="Google Shape;194;p17">
            <a:extLst>
              <a:ext uri="{FF2B5EF4-FFF2-40B4-BE49-F238E27FC236}">
                <a16:creationId xmlns:a16="http://schemas.microsoft.com/office/drawing/2014/main" id="{D2AD4F55-F3ED-E6E2-AC64-4350BAD47026}"/>
              </a:ext>
            </a:extLst>
          </p:cNvPr>
          <p:cNvCxnSpPr>
            <a:cxnSpLocks/>
          </p:cNvCxnSpPr>
          <p:nvPr/>
        </p:nvCxnSpPr>
        <p:spPr>
          <a:xfrm rot="10800000">
            <a:off x="3927770" y="528033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" name="Google Shape;195;p17">
            <a:extLst>
              <a:ext uri="{FF2B5EF4-FFF2-40B4-BE49-F238E27FC236}">
                <a16:creationId xmlns:a16="http://schemas.microsoft.com/office/drawing/2014/main" id="{E3475148-C43B-A804-1838-FBE1B2BE0CA0}"/>
              </a:ext>
            </a:extLst>
          </p:cNvPr>
          <p:cNvCxnSpPr>
            <a:cxnSpLocks/>
          </p:cNvCxnSpPr>
          <p:nvPr/>
        </p:nvCxnSpPr>
        <p:spPr>
          <a:xfrm rot="10800000">
            <a:off x="4637853" y="528033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" name="Google Shape;200;p17">
            <a:extLst>
              <a:ext uri="{FF2B5EF4-FFF2-40B4-BE49-F238E27FC236}">
                <a16:creationId xmlns:a16="http://schemas.microsoft.com/office/drawing/2014/main" id="{EBFCDBC1-9E9E-849F-A244-D830A82F277F}"/>
              </a:ext>
            </a:extLst>
          </p:cNvPr>
          <p:cNvSpPr txBox="1"/>
          <p:nvPr/>
        </p:nvSpPr>
        <p:spPr>
          <a:xfrm>
            <a:off x="1417474" y="2101923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" name="Google Shape;195;p17">
            <a:extLst>
              <a:ext uri="{FF2B5EF4-FFF2-40B4-BE49-F238E27FC236}">
                <a16:creationId xmlns:a16="http://schemas.microsoft.com/office/drawing/2014/main" id="{898FFC5D-8EB8-BB38-C83B-E41AE7D29BC1}"/>
              </a:ext>
            </a:extLst>
          </p:cNvPr>
          <p:cNvCxnSpPr>
            <a:cxnSpLocks/>
          </p:cNvCxnSpPr>
          <p:nvPr/>
        </p:nvCxnSpPr>
        <p:spPr>
          <a:xfrm rot="10800000">
            <a:off x="2507600" y="5280339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6" name="Google Shape;192;p17">
            <a:extLst>
              <a:ext uri="{FF2B5EF4-FFF2-40B4-BE49-F238E27FC236}">
                <a16:creationId xmlns:a16="http://schemas.microsoft.com/office/drawing/2014/main" id="{58DE3EE8-41CD-FCA2-ACA5-54E461DC3DDF}"/>
              </a:ext>
            </a:extLst>
          </p:cNvPr>
          <p:cNvCxnSpPr>
            <a:cxnSpLocks/>
          </p:cNvCxnSpPr>
          <p:nvPr/>
        </p:nvCxnSpPr>
        <p:spPr>
          <a:xfrm rot="10800000">
            <a:off x="1797515" y="419145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" name="Google Shape;193;p17">
            <a:extLst>
              <a:ext uri="{FF2B5EF4-FFF2-40B4-BE49-F238E27FC236}">
                <a16:creationId xmlns:a16="http://schemas.microsoft.com/office/drawing/2014/main" id="{C06EEEA8-AABC-719B-AB51-B947521DE120}"/>
              </a:ext>
            </a:extLst>
          </p:cNvPr>
          <p:cNvCxnSpPr>
            <a:cxnSpLocks/>
          </p:cNvCxnSpPr>
          <p:nvPr/>
        </p:nvCxnSpPr>
        <p:spPr>
          <a:xfrm rot="10800000">
            <a:off x="3217683" y="419145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8" name="Google Shape;194;p17">
            <a:extLst>
              <a:ext uri="{FF2B5EF4-FFF2-40B4-BE49-F238E27FC236}">
                <a16:creationId xmlns:a16="http://schemas.microsoft.com/office/drawing/2014/main" id="{47A27E20-0F13-89B0-2E6F-108A11AD8775}"/>
              </a:ext>
            </a:extLst>
          </p:cNvPr>
          <p:cNvCxnSpPr>
            <a:cxnSpLocks/>
          </p:cNvCxnSpPr>
          <p:nvPr/>
        </p:nvCxnSpPr>
        <p:spPr>
          <a:xfrm rot="10800000">
            <a:off x="3927767" y="419145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" name="Google Shape;195;p17">
            <a:extLst>
              <a:ext uri="{FF2B5EF4-FFF2-40B4-BE49-F238E27FC236}">
                <a16:creationId xmlns:a16="http://schemas.microsoft.com/office/drawing/2014/main" id="{140A1848-A8AB-8CBD-CA5E-3C2D6796F678}"/>
              </a:ext>
            </a:extLst>
          </p:cNvPr>
          <p:cNvCxnSpPr>
            <a:cxnSpLocks/>
          </p:cNvCxnSpPr>
          <p:nvPr/>
        </p:nvCxnSpPr>
        <p:spPr>
          <a:xfrm rot="10800000">
            <a:off x="4637853" y="419145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" name="Google Shape;195;p17">
            <a:extLst>
              <a:ext uri="{FF2B5EF4-FFF2-40B4-BE49-F238E27FC236}">
                <a16:creationId xmlns:a16="http://schemas.microsoft.com/office/drawing/2014/main" id="{FEBAC91D-1345-8653-AAFB-7EA586FA31AE}"/>
              </a:ext>
            </a:extLst>
          </p:cNvPr>
          <p:cNvCxnSpPr>
            <a:cxnSpLocks/>
          </p:cNvCxnSpPr>
          <p:nvPr/>
        </p:nvCxnSpPr>
        <p:spPr>
          <a:xfrm rot="10800000">
            <a:off x="2507599" y="4191452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" name="Google Shape;187;p17">
            <a:extLst>
              <a:ext uri="{FF2B5EF4-FFF2-40B4-BE49-F238E27FC236}">
                <a16:creationId xmlns:a16="http://schemas.microsoft.com/office/drawing/2014/main" id="{E560E748-98AF-0F1B-8A49-E6F0702D5213}"/>
              </a:ext>
            </a:extLst>
          </p:cNvPr>
          <p:cNvSpPr/>
          <p:nvPr/>
        </p:nvSpPr>
        <p:spPr>
          <a:xfrm>
            <a:off x="3132458" y="356307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87;p17">
            <a:extLst>
              <a:ext uri="{FF2B5EF4-FFF2-40B4-BE49-F238E27FC236}">
                <a16:creationId xmlns:a16="http://schemas.microsoft.com/office/drawing/2014/main" id="{63122D83-2F42-9918-6337-4D998B77A86E}"/>
              </a:ext>
            </a:extLst>
          </p:cNvPr>
          <p:cNvSpPr/>
          <p:nvPr/>
        </p:nvSpPr>
        <p:spPr>
          <a:xfrm>
            <a:off x="3831108" y="3563070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C211DD60-47FA-C5AE-55CF-3FC6C4E71A55}"/>
              </a:ext>
            </a:extLst>
          </p:cNvPr>
          <p:cNvSpPr txBox="1"/>
          <p:nvPr/>
        </p:nvSpPr>
        <p:spPr>
          <a:xfrm>
            <a:off x="1488583" y="5450300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[CLS]</a:t>
            </a:r>
            <a:endParaRPr kumimoji="1" lang="zh-TW" altLang="en-US" sz="1400" dirty="0"/>
          </a:p>
        </p:txBody>
      </p: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75880870-C1C0-E287-9B67-79AC6650508B}"/>
              </a:ext>
            </a:extLst>
          </p:cNvPr>
          <p:cNvSpPr txBox="1"/>
          <p:nvPr/>
        </p:nvSpPr>
        <p:spPr>
          <a:xfrm>
            <a:off x="2198667" y="5450300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open</a:t>
            </a:r>
            <a:endParaRPr kumimoji="1" lang="zh-TW" altLang="en-US" sz="1400" dirty="0"/>
          </a:p>
        </p:txBody>
      </p: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8BFD0FA2-86CB-3E91-A12D-55EF1934A733}"/>
              </a:ext>
            </a:extLst>
          </p:cNvPr>
          <p:cNvSpPr txBox="1"/>
          <p:nvPr/>
        </p:nvSpPr>
        <p:spPr>
          <a:xfrm>
            <a:off x="2908026" y="5450300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a</a:t>
            </a:r>
            <a:endParaRPr kumimoji="1" lang="zh-TW" altLang="en-US" sz="1400" dirty="0"/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1C77EE8A-339E-A1F2-2353-13714965B5B5}"/>
              </a:ext>
            </a:extLst>
          </p:cNvPr>
          <p:cNvSpPr txBox="1"/>
          <p:nvPr/>
        </p:nvSpPr>
        <p:spPr>
          <a:xfrm>
            <a:off x="4199737" y="5450300"/>
            <a:ext cx="881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account</a:t>
            </a:r>
            <a:endParaRPr kumimoji="1" lang="zh-TW" altLang="en-US" sz="1400" dirty="0"/>
          </a:p>
        </p:txBody>
      </p:sp>
      <p:cxnSp>
        <p:nvCxnSpPr>
          <p:cNvPr id="77" name="Google Shape;218;p17">
            <a:extLst>
              <a:ext uri="{FF2B5EF4-FFF2-40B4-BE49-F238E27FC236}">
                <a16:creationId xmlns:a16="http://schemas.microsoft.com/office/drawing/2014/main" id="{E23D3B0D-58E9-6CC2-D6A8-B1AC7E1443E2}"/>
              </a:ext>
            </a:extLst>
          </p:cNvPr>
          <p:cNvCxnSpPr>
            <a:cxnSpLocks/>
          </p:cNvCxnSpPr>
          <p:nvPr/>
        </p:nvCxnSpPr>
        <p:spPr>
          <a:xfrm flipV="1">
            <a:off x="1794973" y="3245921"/>
            <a:ext cx="0" cy="2630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" name="Google Shape;204;p17">
            <a:extLst>
              <a:ext uri="{FF2B5EF4-FFF2-40B4-BE49-F238E27FC236}">
                <a16:creationId xmlns:a16="http://schemas.microsoft.com/office/drawing/2014/main" id="{4116DB4D-797C-949A-9F42-2EEB2ADB76E6}"/>
              </a:ext>
            </a:extLst>
          </p:cNvPr>
          <p:cNvSpPr/>
          <p:nvPr/>
        </p:nvSpPr>
        <p:spPr>
          <a:xfrm>
            <a:off x="1420777" y="4467924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Transformer Encoder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79" name="Google Shape;189;p17">
            <a:extLst>
              <a:ext uri="{FF2B5EF4-FFF2-40B4-BE49-F238E27FC236}">
                <a16:creationId xmlns:a16="http://schemas.microsoft.com/office/drawing/2014/main" id="{35B8044F-8D84-78B6-972D-37760C8E9490}"/>
              </a:ext>
            </a:extLst>
          </p:cNvPr>
          <p:cNvSpPr/>
          <p:nvPr/>
        </p:nvSpPr>
        <p:spPr>
          <a:xfrm>
            <a:off x="5249776" y="3561282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" name="Google Shape;195;p17">
            <a:extLst>
              <a:ext uri="{FF2B5EF4-FFF2-40B4-BE49-F238E27FC236}">
                <a16:creationId xmlns:a16="http://schemas.microsoft.com/office/drawing/2014/main" id="{8CE0EB88-5E22-1E8B-4614-3A4F122F507F}"/>
              </a:ext>
            </a:extLst>
          </p:cNvPr>
          <p:cNvCxnSpPr>
            <a:cxnSpLocks/>
          </p:cNvCxnSpPr>
          <p:nvPr/>
        </p:nvCxnSpPr>
        <p:spPr>
          <a:xfrm rot="10800000">
            <a:off x="5337476" y="418966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" name="Google Shape;194;p17">
            <a:extLst>
              <a:ext uri="{FF2B5EF4-FFF2-40B4-BE49-F238E27FC236}">
                <a16:creationId xmlns:a16="http://schemas.microsoft.com/office/drawing/2014/main" id="{06AF6A89-0766-34EB-28B8-EBBE2CB5C18B}"/>
              </a:ext>
            </a:extLst>
          </p:cNvPr>
          <p:cNvCxnSpPr>
            <a:cxnSpLocks/>
          </p:cNvCxnSpPr>
          <p:nvPr/>
        </p:nvCxnSpPr>
        <p:spPr>
          <a:xfrm rot="10800000">
            <a:off x="5315639" y="528771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73DF9591-3E23-9C1B-B3E5-7C0AA4AF03B7}"/>
              </a:ext>
            </a:extLst>
          </p:cNvPr>
          <p:cNvSpPr txBox="1"/>
          <p:nvPr/>
        </p:nvSpPr>
        <p:spPr>
          <a:xfrm>
            <a:off x="5006705" y="5453401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[SEP]</a:t>
            </a:r>
            <a:endParaRPr kumimoji="1" lang="zh-TW" altLang="en-US" sz="1400" dirty="0"/>
          </a:p>
        </p:txBody>
      </p:sp>
      <p:sp>
        <p:nvSpPr>
          <p:cNvPr id="83" name="Google Shape;204;p17">
            <a:extLst>
              <a:ext uri="{FF2B5EF4-FFF2-40B4-BE49-F238E27FC236}">
                <a16:creationId xmlns:a16="http://schemas.microsoft.com/office/drawing/2014/main" id="{C7B4F6B2-4E49-A32B-7BA2-17F682B584C5}"/>
              </a:ext>
            </a:extLst>
          </p:cNvPr>
          <p:cNvSpPr/>
          <p:nvPr/>
        </p:nvSpPr>
        <p:spPr>
          <a:xfrm>
            <a:off x="1417474" y="2815511"/>
            <a:ext cx="770550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/>
              <a:t>Linear</a:t>
            </a:r>
            <a:endParaRPr sz="1600" dirty="0"/>
          </a:p>
        </p:txBody>
      </p:sp>
      <p:cxnSp>
        <p:nvCxnSpPr>
          <p:cNvPr id="84" name="Google Shape;218;p17">
            <a:extLst>
              <a:ext uri="{FF2B5EF4-FFF2-40B4-BE49-F238E27FC236}">
                <a16:creationId xmlns:a16="http://schemas.microsoft.com/office/drawing/2014/main" id="{F35FC90A-0344-56EA-469A-81FCE5FB7DAE}"/>
              </a:ext>
            </a:extLst>
          </p:cNvPr>
          <p:cNvCxnSpPr>
            <a:cxnSpLocks/>
          </p:cNvCxnSpPr>
          <p:nvPr/>
        </p:nvCxnSpPr>
        <p:spPr>
          <a:xfrm flipV="1">
            <a:off x="1802505" y="2482077"/>
            <a:ext cx="0" cy="2630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40C875B3-AE4E-7188-7340-4A97CCA75203}"/>
              </a:ext>
            </a:extLst>
          </p:cNvPr>
          <p:cNvSpPr txBox="1"/>
          <p:nvPr/>
        </p:nvSpPr>
        <p:spPr>
          <a:xfrm>
            <a:off x="3453485" y="5469339"/>
            <a:ext cx="881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POST</a:t>
            </a:r>
            <a:endParaRPr kumimoji="1" lang="zh-TW" altLang="en-US" sz="1400" dirty="0"/>
          </a:p>
        </p:txBody>
      </p:sp>
      <p:sp>
        <p:nvSpPr>
          <p:cNvPr id="89" name="Google Shape;187;p17">
            <a:extLst>
              <a:ext uri="{FF2B5EF4-FFF2-40B4-BE49-F238E27FC236}">
                <a16:creationId xmlns:a16="http://schemas.microsoft.com/office/drawing/2014/main" id="{AF47E879-2E06-8E8D-D06E-F791C634992C}"/>
              </a:ext>
            </a:extLst>
          </p:cNvPr>
          <p:cNvSpPr/>
          <p:nvPr/>
        </p:nvSpPr>
        <p:spPr>
          <a:xfrm>
            <a:off x="7151011" y="35766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88;p17">
            <a:extLst>
              <a:ext uri="{FF2B5EF4-FFF2-40B4-BE49-F238E27FC236}">
                <a16:creationId xmlns:a16="http://schemas.microsoft.com/office/drawing/2014/main" id="{9DB6AC37-B6ED-A914-9077-E00AF0556D07}"/>
              </a:ext>
            </a:extLst>
          </p:cNvPr>
          <p:cNvSpPr/>
          <p:nvPr/>
        </p:nvSpPr>
        <p:spPr>
          <a:xfrm>
            <a:off x="6570998" y="35766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89;p17">
            <a:extLst>
              <a:ext uri="{FF2B5EF4-FFF2-40B4-BE49-F238E27FC236}">
                <a16:creationId xmlns:a16="http://schemas.microsoft.com/office/drawing/2014/main" id="{0E63D6D1-0946-F95C-5DD7-E7CA9D356B15}"/>
              </a:ext>
            </a:extLst>
          </p:cNvPr>
          <p:cNvSpPr/>
          <p:nvPr/>
        </p:nvSpPr>
        <p:spPr>
          <a:xfrm>
            <a:off x="9471063" y="35766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2" name="Google Shape;192;p17">
            <a:extLst>
              <a:ext uri="{FF2B5EF4-FFF2-40B4-BE49-F238E27FC236}">
                <a16:creationId xmlns:a16="http://schemas.microsoft.com/office/drawing/2014/main" id="{D0EF48DD-F61A-2B33-E57C-41499425946A}"/>
              </a:ext>
            </a:extLst>
          </p:cNvPr>
          <p:cNvCxnSpPr>
            <a:cxnSpLocks/>
          </p:cNvCxnSpPr>
          <p:nvPr/>
        </p:nvCxnSpPr>
        <p:spPr>
          <a:xfrm rot="10800000">
            <a:off x="6658145" y="41964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193;p17">
            <a:extLst>
              <a:ext uri="{FF2B5EF4-FFF2-40B4-BE49-F238E27FC236}">
                <a16:creationId xmlns:a16="http://schemas.microsoft.com/office/drawing/2014/main" id="{42E6CECD-FE22-9E81-E3FD-E8967EF549E4}"/>
              </a:ext>
            </a:extLst>
          </p:cNvPr>
          <p:cNvCxnSpPr>
            <a:cxnSpLocks/>
          </p:cNvCxnSpPr>
          <p:nvPr/>
        </p:nvCxnSpPr>
        <p:spPr>
          <a:xfrm rot="10800000">
            <a:off x="7818355" y="41964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194;p17">
            <a:extLst>
              <a:ext uri="{FF2B5EF4-FFF2-40B4-BE49-F238E27FC236}">
                <a16:creationId xmlns:a16="http://schemas.microsoft.com/office/drawing/2014/main" id="{890E3BE6-478E-2AB7-64A9-037F264A7A6C}"/>
              </a:ext>
            </a:extLst>
          </p:cNvPr>
          <p:cNvCxnSpPr>
            <a:cxnSpLocks/>
          </p:cNvCxnSpPr>
          <p:nvPr/>
        </p:nvCxnSpPr>
        <p:spPr>
          <a:xfrm rot="10800000">
            <a:off x="8978565" y="41964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80B2A574-C5E1-0CF5-B454-DD74A67855EE}"/>
              </a:ext>
            </a:extLst>
          </p:cNvPr>
          <p:cNvCxnSpPr>
            <a:cxnSpLocks/>
          </p:cNvCxnSpPr>
          <p:nvPr/>
        </p:nvCxnSpPr>
        <p:spPr>
          <a:xfrm rot="10800000">
            <a:off x="9558670" y="41964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5;p17">
            <a:extLst>
              <a:ext uri="{FF2B5EF4-FFF2-40B4-BE49-F238E27FC236}">
                <a16:creationId xmlns:a16="http://schemas.microsoft.com/office/drawing/2014/main" id="{9DAAA95A-FC82-CAB9-1913-10B2BDAAC38F}"/>
              </a:ext>
            </a:extLst>
          </p:cNvPr>
          <p:cNvCxnSpPr>
            <a:cxnSpLocks/>
          </p:cNvCxnSpPr>
          <p:nvPr/>
        </p:nvCxnSpPr>
        <p:spPr>
          <a:xfrm rot="10800000">
            <a:off x="7238250" y="41964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187;p17">
            <a:extLst>
              <a:ext uri="{FF2B5EF4-FFF2-40B4-BE49-F238E27FC236}">
                <a16:creationId xmlns:a16="http://schemas.microsoft.com/office/drawing/2014/main" id="{B62BBAA7-285D-73B3-FC88-1D31CD0D0BBA}"/>
              </a:ext>
            </a:extLst>
          </p:cNvPr>
          <p:cNvSpPr/>
          <p:nvPr/>
        </p:nvSpPr>
        <p:spPr>
          <a:xfrm>
            <a:off x="7731024" y="35766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87;p17">
            <a:extLst>
              <a:ext uri="{FF2B5EF4-FFF2-40B4-BE49-F238E27FC236}">
                <a16:creationId xmlns:a16="http://schemas.microsoft.com/office/drawing/2014/main" id="{4744E737-2C5C-E4F4-B698-5E3233328202}"/>
              </a:ext>
            </a:extLst>
          </p:cNvPr>
          <p:cNvSpPr/>
          <p:nvPr/>
        </p:nvSpPr>
        <p:spPr>
          <a:xfrm>
            <a:off x="8891050" y="35766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89;p17">
            <a:extLst>
              <a:ext uri="{FF2B5EF4-FFF2-40B4-BE49-F238E27FC236}">
                <a16:creationId xmlns:a16="http://schemas.microsoft.com/office/drawing/2014/main" id="{01EFD45F-1110-5416-28D4-2746584877E3}"/>
              </a:ext>
            </a:extLst>
          </p:cNvPr>
          <p:cNvSpPr/>
          <p:nvPr/>
        </p:nvSpPr>
        <p:spPr>
          <a:xfrm>
            <a:off x="10051077" y="35766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1" name="Google Shape;195;p17">
            <a:extLst>
              <a:ext uri="{FF2B5EF4-FFF2-40B4-BE49-F238E27FC236}">
                <a16:creationId xmlns:a16="http://schemas.microsoft.com/office/drawing/2014/main" id="{9E4B592B-C246-5CBF-4563-A455710EE1BF}"/>
              </a:ext>
            </a:extLst>
          </p:cNvPr>
          <p:cNvCxnSpPr>
            <a:cxnSpLocks/>
          </p:cNvCxnSpPr>
          <p:nvPr/>
        </p:nvCxnSpPr>
        <p:spPr>
          <a:xfrm rot="10800000">
            <a:off x="10138777" y="41964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94;p17">
            <a:extLst>
              <a:ext uri="{FF2B5EF4-FFF2-40B4-BE49-F238E27FC236}">
                <a16:creationId xmlns:a16="http://schemas.microsoft.com/office/drawing/2014/main" id="{0C59D0E6-35C0-F6E0-CA1A-AA2E7FA8FDAC}"/>
              </a:ext>
            </a:extLst>
          </p:cNvPr>
          <p:cNvCxnSpPr>
            <a:cxnSpLocks/>
          </p:cNvCxnSpPr>
          <p:nvPr/>
        </p:nvCxnSpPr>
        <p:spPr>
          <a:xfrm rot="10800000">
            <a:off x="8398460" y="41964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3" name="Google Shape;187;p17">
            <a:extLst>
              <a:ext uri="{FF2B5EF4-FFF2-40B4-BE49-F238E27FC236}">
                <a16:creationId xmlns:a16="http://schemas.microsoft.com/office/drawing/2014/main" id="{68796ACF-7FAD-EA30-DCB6-8AC67783816A}"/>
              </a:ext>
            </a:extLst>
          </p:cNvPr>
          <p:cNvSpPr/>
          <p:nvPr/>
        </p:nvSpPr>
        <p:spPr>
          <a:xfrm>
            <a:off x="8311037" y="35766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168E2E15-A828-15DE-BD98-DA7477901408}"/>
              </a:ext>
            </a:extLst>
          </p:cNvPr>
          <p:cNvSpPr txBox="1"/>
          <p:nvPr/>
        </p:nvSpPr>
        <p:spPr>
          <a:xfrm>
            <a:off x="511700" y="3390294"/>
            <a:ext cx="1402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B x 1 x H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9443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4" grpId="0"/>
      <p:bldP spid="55" grpId="0"/>
      <p:bldP spid="10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C0088F74-E7BD-9221-09BE-BD84A56E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30086"/>
            <a:ext cx="3200400" cy="2286000"/>
          </a:xfrm>
        </p:spPr>
        <p:txBody>
          <a:bodyPr>
            <a:normAutofit/>
          </a:bodyPr>
          <a:lstStyle/>
          <a:p>
            <a:r>
              <a:rPr lang="en-US" altLang="zh-TW" sz="4400" dirty="0"/>
              <a:t>Decoding Strategies</a:t>
            </a:r>
            <a:endParaRPr lang="zh-TW" altLang="en-US" sz="44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6CD975-2D44-BE2A-2880-315742DD1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9E919598-F59B-45C4-7FB7-8DF7C89F5441}"/>
              </a:ext>
            </a:extLst>
          </p:cNvPr>
          <p:cNvSpPr txBox="1"/>
          <p:nvPr/>
        </p:nvSpPr>
        <p:spPr>
          <a:xfrm>
            <a:off x="4785362" y="2205990"/>
            <a:ext cx="3749040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Beam 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Top-k Sampling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Top-p Sampling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11209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F7AAC-3698-0437-EBB7-11AC8AB8D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B0B34C-27C4-4923-83EA-6055F12B6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文字生成過程</a:t>
            </a:r>
            <a:r>
              <a:rPr kumimoji="1" lang="en-US" altLang="zh-TW" dirty="0"/>
              <a:t> – Greedy Decoding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D36D44F-662B-6381-1EBC-38981C54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15</a:t>
            </a:fld>
            <a:endParaRPr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99333514-A9ED-D2DF-DBB1-7495A7310C25}"/>
              </a:ext>
            </a:extLst>
          </p:cNvPr>
          <p:cNvSpPr/>
          <p:nvPr/>
        </p:nvSpPr>
        <p:spPr>
          <a:xfrm>
            <a:off x="2208394" y="5528709"/>
            <a:ext cx="673768" cy="571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360F912D-E45F-2403-79BC-CD94A0CFDB6E}"/>
              </a:ext>
            </a:extLst>
          </p:cNvPr>
          <p:cNvSpPr/>
          <p:nvPr/>
        </p:nvSpPr>
        <p:spPr>
          <a:xfrm>
            <a:off x="844026" y="5528708"/>
            <a:ext cx="673768" cy="571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3BC8B8E6-B6A4-055A-C611-3A7F7A789B23}"/>
              </a:ext>
            </a:extLst>
          </p:cNvPr>
          <p:cNvSpPr/>
          <p:nvPr/>
        </p:nvSpPr>
        <p:spPr>
          <a:xfrm>
            <a:off x="3555699" y="5528708"/>
            <a:ext cx="673768" cy="571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7A1DE3D8-6CB9-D189-260B-C053966A5927}"/>
              </a:ext>
            </a:extLst>
          </p:cNvPr>
          <p:cNvCxnSpPr>
            <a:cxnSpLocks/>
          </p:cNvCxnSpPr>
          <p:nvPr/>
        </p:nvCxnSpPr>
        <p:spPr>
          <a:xfrm flipV="1">
            <a:off x="1170180" y="4941500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7B8B0E50-E864-8ABC-22EF-6B4232B37327}"/>
              </a:ext>
            </a:extLst>
          </p:cNvPr>
          <p:cNvSpPr/>
          <p:nvPr/>
        </p:nvSpPr>
        <p:spPr>
          <a:xfrm>
            <a:off x="748877" y="4119834"/>
            <a:ext cx="842606" cy="72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RNN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EDEB8D5-F22B-1307-DF2F-D1291CD7C69C}"/>
              </a:ext>
            </a:extLst>
          </p:cNvPr>
          <p:cNvSpPr/>
          <p:nvPr/>
        </p:nvSpPr>
        <p:spPr>
          <a:xfrm>
            <a:off x="2118610" y="4119834"/>
            <a:ext cx="842606" cy="72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RNN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61C17B5-E1BC-888F-10F3-C873FD5DF4EA}"/>
              </a:ext>
            </a:extLst>
          </p:cNvPr>
          <p:cNvSpPr/>
          <p:nvPr/>
        </p:nvSpPr>
        <p:spPr>
          <a:xfrm>
            <a:off x="3471280" y="4119833"/>
            <a:ext cx="842606" cy="72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RNN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DD039A7-D0F4-DB4F-80A6-44D88046402D}"/>
              </a:ext>
            </a:extLst>
          </p:cNvPr>
          <p:cNvCxnSpPr>
            <a:cxnSpLocks/>
          </p:cNvCxnSpPr>
          <p:nvPr/>
        </p:nvCxnSpPr>
        <p:spPr>
          <a:xfrm flipV="1">
            <a:off x="2539913" y="4941501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AC3A0C7B-BA48-40E3-0D45-2466D862AFC7}"/>
              </a:ext>
            </a:extLst>
          </p:cNvPr>
          <p:cNvCxnSpPr>
            <a:cxnSpLocks/>
          </p:cNvCxnSpPr>
          <p:nvPr/>
        </p:nvCxnSpPr>
        <p:spPr>
          <a:xfrm flipV="1">
            <a:off x="3893752" y="4941500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902259C5-4291-F7C3-0CC8-16FE7D34EECF}"/>
              </a:ext>
            </a:extLst>
          </p:cNvPr>
          <p:cNvCxnSpPr>
            <a:cxnSpLocks/>
          </p:cNvCxnSpPr>
          <p:nvPr/>
        </p:nvCxnSpPr>
        <p:spPr>
          <a:xfrm>
            <a:off x="1633449" y="4503236"/>
            <a:ext cx="454165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6200FF65-82A7-2EC7-4D9E-916754ABA72D}"/>
              </a:ext>
            </a:extLst>
          </p:cNvPr>
          <p:cNvCxnSpPr>
            <a:cxnSpLocks/>
          </p:cNvCxnSpPr>
          <p:nvPr/>
        </p:nvCxnSpPr>
        <p:spPr>
          <a:xfrm>
            <a:off x="3017115" y="4503236"/>
            <a:ext cx="454165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80A2930E-9034-489E-82C9-CCB0C2676CE9}"/>
              </a:ext>
            </a:extLst>
          </p:cNvPr>
          <p:cNvCxnSpPr>
            <a:cxnSpLocks/>
          </p:cNvCxnSpPr>
          <p:nvPr/>
        </p:nvCxnSpPr>
        <p:spPr>
          <a:xfrm flipV="1">
            <a:off x="3884908" y="3532499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圓角矩形 33">
                <a:extLst>
                  <a:ext uri="{FF2B5EF4-FFF2-40B4-BE49-F238E27FC236}">
                    <a16:creationId xmlns:a16="http://schemas.microsoft.com/office/drawing/2014/main" id="{DB213551-F323-62D0-E3D0-98A259299C76}"/>
                  </a:ext>
                </a:extLst>
              </p:cNvPr>
              <p:cNvSpPr/>
              <p:nvPr/>
            </p:nvSpPr>
            <p:spPr>
              <a:xfrm>
                <a:off x="3548024" y="2844165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kumimoji="1" lang="en-US" altLang="zh-TW" sz="2000" b="1" baseline="-25000" dirty="0">
                    <a:solidFill>
                      <a:schemeClr val="tx1"/>
                    </a:solidFill>
                  </a:rPr>
                  <a:t>3</a:t>
                </a:r>
                <a:endParaRPr kumimoji="1" lang="zh-TW" altLang="en-US" sz="20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圓角矩形 33">
                <a:extLst>
                  <a:ext uri="{FF2B5EF4-FFF2-40B4-BE49-F238E27FC236}">
                    <a16:creationId xmlns:a16="http://schemas.microsoft.com/office/drawing/2014/main" id="{DB213551-F323-62D0-E3D0-98A259299C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024" y="2844165"/>
                <a:ext cx="673768" cy="5715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B7A972F-006F-9127-5E20-1D892E2619F0}"/>
                  </a:ext>
                </a:extLst>
              </p:cNvPr>
              <p:cNvSpPr/>
              <p:nvPr/>
            </p:nvSpPr>
            <p:spPr>
              <a:xfrm>
                <a:off x="5086637" y="2579690"/>
                <a:ext cx="2727045" cy="11037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Classification Layer</a:t>
                </a:r>
              </a:p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(</a:t>
                </a:r>
                <a:r>
                  <a:rPr kumimoji="1" lang="zh-TW" altLang="en-US" dirty="0">
                    <a:solidFill>
                      <a:schemeClr val="tx1"/>
                    </a:solidFill>
                  </a:rPr>
                  <a:t>大矩陣</a:t>
                </a:r>
                <a:r>
                  <a:rPr kumimoji="1" lang="en-US" altLang="zh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TW" sz="18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0×40000</m:t>
                        </m:r>
                      </m:sup>
                    </m:sSup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+ </a:t>
                </a:r>
                <a:r>
                  <a:rPr kumimoji="1" lang="en-US" altLang="zh-TW" dirty="0" err="1">
                    <a:solidFill>
                      <a:schemeClr val="tx1"/>
                    </a:solidFill>
                  </a:rPr>
                  <a:t>Softmax</a:t>
                </a:r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B7A972F-006F-9127-5E20-1D892E2619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37" y="2579690"/>
                <a:ext cx="2727045" cy="1103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90589866-84DD-4B7D-974F-CBB8EF6E4C27}"/>
              </a:ext>
            </a:extLst>
          </p:cNvPr>
          <p:cNvCxnSpPr>
            <a:cxnSpLocks/>
          </p:cNvCxnSpPr>
          <p:nvPr/>
        </p:nvCxnSpPr>
        <p:spPr>
          <a:xfrm>
            <a:off x="4344882" y="3129915"/>
            <a:ext cx="6376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AD7A5E11-8E2E-D3BD-5AAF-C8A28CE10962}"/>
              </a:ext>
            </a:extLst>
          </p:cNvPr>
          <p:cNvSpPr txBox="1"/>
          <p:nvPr/>
        </p:nvSpPr>
        <p:spPr>
          <a:xfrm>
            <a:off x="616717" y="1478736"/>
            <a:ext cx="658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假設 </a:t>
            </a:r>
            <a:r>
              <a:rPr kumimoji="1" lang="en-US" altLang="zh-TW" dirty="0"/>
              <a:t>Hidden size </a:t>
            </a:r>
            <a:r>
              <a:rPr kumimoji="1" lang="zh-TW" altLang="en-US" dirty="0"/>
              <a:t>為</a:t>
            </a:r>
            <a:r>
              <a:rPr kumimoji="1" lang="en-US" altLang="zh-TW" dirty="0"/>
              <a:t> 100</a:t>
            </a:r>
            <a:r>
              <a:rPr kumimoji="1" lang="zh-TW" altLang="en-US" dirty="0"/>
              <a:t>；字典大小（</a:t>
            </a:r>
            <a:r>
              <a:rPr kumimoji="1" lang="en-US" altLang="zh-TW" dirty="0" err="1"/>
              <a:t>vocab_size</a:t>
            </a:r>
            <a:r>
              <a:rPr kumimoji="1" lang="zh-TW" altLang="en-US" dirty="0"/>
              <a:t>）為</a:t>
            </a:r>
            <a:r>
              <a:rPr kumimoji="1" lang="en-US" altLang="zh-TW" dirty="0"/>
              <a:t> 40000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9537BBFB-F1F0-6DDD-B1B1-23683776AC05}"/>
                  </a:ext>
                </a:extLst>
              </p:cNvPr>
              <p:cNvSpPr/>
              <p:nvPr/>
            </p:nvSpPr>
            <p:spPr>
              <a:xfrm>
                <a:off x="6113275" y="4196899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TW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9537BBFB-F1F0-6DDD-B1B1-23683776AC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275" y="4196899"/>
                <a:ext cx="673768" cy="5715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FDE315BC-AB70-EE8C-A1B0-4E93619CCC75}"/>
              </a:ext>
            </a:extLst>
          </p:cNvPr>
          <p:cNvSpPr txBox="1"/>
          <p:nvPr/>
        </p:nvSpPr>
        <p:spPr>
          <a:xfrm>
            <a:off x="4982501" y="4848187"/>
            <a:ext cx="2727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zh-TW" altLang="en-US" sz="1600" dirty="0"/>
              <a:t>長度為</a:t>
            </a:r>
            <a:r>
              <a:rPr kumimoji="1" lang="en-US" altLang="zh-TW" sz="1600" dirty="0"/>
              <a:t>40000</a:t>
            </a:r>
            <a:r>
              <a:rPr kumimoji="1" lang="zh-TW" altLang="en-US" sz="1600" dirty="0"/>
              <a:t>的向量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22F99083-AC89-DB7D-EA4B-D231AC57C577}"/>
              </a:ext>
            </a:extLst>
          </p:cNvPr>
          <p:cNvCxnSpPr>
            <a:cxnSpLocks/>
          </p:cNvCxnSpPr>
          <p:nvPr/>
        </p:nvCxnSpPr>
        <p:spPr>
          <a:xfrm>
            <a:off x="6450159" y="3741517"/>
            <a:ext cx="0" cy="37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60717F20-DF64-8151-6EBE-8D8E4DC8BA85}"/>
              </a:ext>
            </a:extLst>
          </p:cNvPr>
          <p:cNvSpPr txBox="1"/>
          <p:nvPr/>
        </p:nvSpPr>
        <p:spPr>
          <a:xfrm>
            <a:off x="8588709" y="2448627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apple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b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banana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elephant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eraser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zoo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FDF7F88E-B8E6-45EC-BC78-1304AA6E1B24}"/>
              </a:ext>
            </a:extLst>
          </p:cNvPr>
          <p:cNvSpPr txBox="1"/>
          <p:nvPr/>
        </p:nvSpPr>
        <p:spPr>
          <a:xfrm>
            <a:off x="9686812" y="2448627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0.600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0.0003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0.300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0.05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  <a:endParaRPr kumimoji="1" lang="zh-TW" altLang="en-US" dirty="0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E68B1983-77AD-6B29-5BDE-9791A0BBA13F}"/>
              </a:ext>
            </a:extLst>
          </p:cNvPr>
          <p:cNvCxnSpPr/>
          <p:nvPr/>
        </p:nvCxnSpPr>
        <p:spPr>
          <a:xfrm flipV="1">
            <a:off x="7730608" y="2604411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77733D5E-6682-2C4F-F7DE-C9155589362C}"/>
              </a:ext>
            </a:extLst>
          </p:cNvPr>
          <p:cNvCxnSpPr>
            <a:cxnSpLocks/>
          </p:cNvCxnSpPr>
          <p:nvPr/>
        </p:nvCxnSpPr>
        <p:spPr>
          <a:xfrm flipH="1" flipV="1">
            <a:off x="7730608" y="4527923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6FA8CA1B-A2E0-D429-69CD-57769CE83D44}"/>
              </a:ext>
            </a:extLst>
          </p:cNvPr>
          <p:cNvCxnSpPr/>
          <p:nvPr/>
        </p:nvCxnSpPr>
        <p:spPr>
          <a:xfrm>
            <a:off x="7002199" y="4474474"/>
            <a:ext cx="63097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大括弧 52">
            <a:extLst>
              <a:ext uri="{FF2B5EF4-FFF2-40B4-BE49-F238E27FC236}">
                <a16:creationId xmlns:a16="http://schemas.microsoft.com/office/drawing/2014/main" id="{0FC33AA0-04AD-DE91-BD12-5EB46E314DBE}"/>
              </a:ext>
            </a:extLst>
          </p:cNvPr>
          <p:cNvSpPr/>
          <p:nvPr/>
        </p:nvSpPr>
        <p:spPr>
          <a:xfrm>
            <a:off x="10659611" y="2542442"/>
            <a:ext cx="373278" cy="37826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FA0E85DC-4C94-1076-52A3-BBC73D27C8CD}"/>
              </a:ext>
            </a:extLst>
          </p:cNvPr>
          <p:cNvSpPr txBox="1"/>
          <p:nvPr/>
        </p:nvSpPr>
        <p:spPr>
          <a:xfrm>
            <a:off x="11017377" y="4107463"/>
            <a:ext cx="839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Vocab</a:t>
            </a: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2756F42-A0C6-E2B2-42AD-508B33813225}"/>
              </a:ext>
            </a:extLst>
          </p:cNvPr>
          <p:cNvSpPr txBox="1"/>
          <p:nvPr/>
        </p:nvSpPr>
        <p:spPr>
          <a:xfrm>
            <a:off x="8459040" y="1711021"/>
            <a:ext cx="1028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0070C0"/>
                </a:solidFill>
              </a:rPr>
              <a:t>字典裡面的字</a:t>
            </a:r>
            <a:endParaRPr kumimoji="1" lang="en-US" altLang="zh-TW" dirty="0">
              <a:solidFill>
                <a:srgbClr val="0070C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3CBF89E-3DFC-C153-04A3-B7B86E9DA31C}"/>
              </a:ext>
            </a:extLst>
          </p:cNvPr>
          <p:cNvSpPr txBox="1"/>
          <p:nvPr/>
        </p:nvSpPr>
        <p:spPr>
          <a:xfrm>
            <a:off x="9625292" y="1849520"/>
            <a:ext cx="98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0070C0"/>
                </a:solidFill>
              </a:rPr>
              <a:t>機率值</a:t>
            </a:r>
            <a:endParaRPr kumimoji="1" lang="en-US" altLang="zh-TW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圓角矩形 3">
                <a:extLst>
                  <a:ext uri="{FF2B5EF4-FFF2-40B4-BE49-F238E27FC236}">
                    <a16:creationId xmlns:a16="http://schemas.microsoft.com/office/drawing/2014/main" id="{6BFD6332-0BA6-1836-2287-C35824DC7E2C}"/>
                  </a:ext>
                </a:extLst>
              </p:cNvPr>
              <p:cNvSpPr/>
              <p:nvPr/>
            </p:nvSpPr>
            <p:spPr>
              <a:xfrm>
                <a:off x="2203029" y="2844165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kumimoji="1" lang="en-US" altLang="zh-TW" sz="2000" b="1" baseline="-25000" dirty="0">
                    <a:solidFill>
                      <a:schemeClr val="tx1"/>
                    </a:solidFill>
                  </a:rPr>
                  <a:t>2</a:t>
                </a:r>
                <a:endParaRPr kumimoji="1" lang="zh-TW" altLang="en-US" sz="20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圓角矩形 3">
                <a:extLst>
                  <a:ext uri="{FF2B5EF4-FFF2-40B4-BE49-F238E27FC236}">
                    <a16:creationId xmlns:a16="http://schemas.microsoft.com/office/drawing/2014/main" id="{6BFD6332-0BA6-1836-2287-C35824DC7E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029" y="2844165"/>
                <a:ext cx="673768" cy="5715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72AD9D4B-5DDE-3F62-8C0C-B4EB88B45D41}"/>
                  </a:ext>
                </a:extLst>
              </p:cNvPr>
              <p:cNvSpPr/>
              <p:nvPr/>
            </p:nvSpPr>
            <p:spPr>
              <a:xfrm>
                <a:off x="844026" y="2844165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kumimoji="1" lang="en-US" altLang="zh-TW" sz="2000" b="1" baseline="-25000" dirty="0">
                    <a:solidFill>
                      <a:schemeClr val="tx1"/>
                    </a:solidFill>
                  </a:rPr>
                  <a:t>1</a:t>
                </a:r>
                <a:endParaRPr kumimoji="1" lang="zh-TW" altLang="en-US" sz="20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72AD9D4B-5DDE-3F62-8C0C-B4EB88B45D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6" y="2844165"/>
                <a:ext cx="673768" cy="5715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43E924E2-F6B0-1E6A-52DE-7BE1942DAAB3}"/>
              </a:ext>
            </a:extLst>
          </p:cNvPr>
          <p:cNvCxnSpPr>
            <a:cxnSpLocks/>
          </p:cNvCxnSpPr>
          <p:nvPr/>
        </p:nvCxnSpPr>
        <p:spPr>
          <a:xfrm flipV="1">
            <a:off x="2539913" y="3532499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82811BB1-90F4-E013-BB85-B56CBB3C53DA}"/>
              </a:ext>
            </a:extLst>
          </p:cNvPr>
          <p:cNvCxnSpPr>
            <a:cxnSpLocks/>
          </p:cNvCxnSpPr>
          <p:nvPr/>
        </p:nvCxnSpPr>
        <p:spPr>
          <a:xfrm flipV="1">
            <a:off x="1170180" y="3532499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A599D5B-3FE6-EC76-E3A7-9815124FAC2B}"/>
              </a:ext>
            </a:extLst>
          </p:cNvPr>
          <p:cNvSpPr txBox="1"/>
          <p:nvPr/>
        </p:nvSpPr>
        <p:spPr>
          <a:xfrm>
            <a:off x="3292204" y="2229704"/>
            <a:ext cx="124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zh-TW" altLang="en-US" sz="1600" dirty="0"/>
              <a:t>長度為</a:t>
            </a:r>
            <a:r>
              <a:rPr kumimoji="1" lang="en-US" altLang="zh-TW" sz="1600" dirty="0"/>
              <a:t>100</a:t>
            </a:r>
            <a:r>
              <a:rPr kumimoji="1" lang="zh-TW" altLang="en-US" sz="1600" dirty="0"/>
              <a:t>的向量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828B361-E802-28CA-ABD0-02686596796B}"/>
              </a:ext>
            </a:extLst>
          </p:cNvPr>
          <p:cNvSpPr txBox="1"/>
          <p:nvPr/>
        </p:nvSpPr>
        <p:spPr>
          <a:xfrm>
            <a:off x="1938003" y="2229704"/>
            <a:ext cx="124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zh-TW" altLang="en-US" sz="1600" dirty="0"/>
              <a:t>長度為</a:t>
            </a:r>
            <a:r>
              <a:rPr kumimoji="1" lang="en-US" altLang="zh-TW" sz="1600" dirty="0"/>
              <a:t>100</a:t>
            </a:r>
            <a:r>
              <a:rPr kumimoji="1" lang="zh-TW" altLang="en-US" sz="1600" dirty="0"/>
              <a:t>的向量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F6CD404-45F5-6E7B-3882-242248C95BC6}"/>
              </a:ext>
            </a:extLst>
          </p:cNvPr>
          <p:cNvSpPr txBox="1"/>
          <p:nvPr/>
        </p:nvSpPr>
        <p:spPr>
          <a:xfrm>
            <a:off x="583802" y="2229704"/>
            <a:ext cx="124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zh-TW" altLang="en-US" sz="1600" dirty="0"/>
              <a:t>長度為</a:t>
            </a:r>
            <a:r>
              <a:rPr kumimoji="1" lang="en-US" altLang="zh-TW" sz="1600" dirty="0"/>
              <a:t>100</a:t>
            </a:r>
            <a:r>
              <a:rPr kumimoji="1" lang="zh-TW" altLang="en-US" sz="1600" dirty="0"/>
              <a:t>的向量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06390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Greedy Decoding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2F0F3D3-C611-834E-801D-5082C6008856}"/>
              </a:ext>
            </a:extLst>
          </p:cNvPr>
          <p:cNvSpPr txBox="1"/>
          <p:nvPr/>
        </p:nvSpPr>
        <p:spPr>
          <a:xfrm>
            <a:off x="1005936" y="1855809"/>
            <a:ext cx="5607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TW" sz="2800" dirty="0"/>
              <a:t>Greedy decoding cannot undo!</a:t>
            </a:r>
            <a:endParaRPr kumimoji="1" lang="zh-TW" altLang="en-US" sz="28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F9C8729C-B1C7-73FD-D446-F157C1D34BFF}"/>
              </a:ext>
            </a:extLst>
          </p:cNvPr>
          <p:cNvSpPr/>
          <p:nvPr/>
        </p:nvSpPr>
        <p:spPr>
          <a:xfrm>
            <a:off x="3047293" y="33506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255B8673-610A-DFF9-E837-1D0954752755}"/>
              </a:ext>
            </a:extLst>
          </p:cNvPr>
          <p:cNvSpPr/>
          <p:nvPr/>
        </p:nvSpPr>
        <p:spPr>
          <a:xfrm>
            <a:off x="3047293" y="40298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F88614D6-62C5-9FD0-BFD7-D01F2222CB57}"/>
              </a:ext>
            </a:extLst>
          </p:cNvPr>
          <p:cNvSpPr/>
          <p:nvPr/>
        </p:nvSpPr>
        <p:spPr>
          <a:xfrm>
            <a:off x="3918621" y="4029803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E7C0301-E96D-D435-089A-0CE1726D9BCB}"/>
              </a:ext>
            </a:extLst>
          </p:cNvPr>
          <p:cNvCxnSpPr>
            <a:cxnSpLocks/>
          </p:cNvCxnSpPr>
          <p:nvPr/>
        </p:nvCxnSpPr>
        <p:spPr>
          <a:xfrm>
            <a:off x="1257570" y="3547301"/>
            <a:ext cx="15300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88E4ED8-9A0C-6F3A-FCC0-656589B73E0D}"/>
              </a:ext>
            </a:extLst>
          </p:cNvPr>
          <p:cNvSpPr txBox="1"/>
          <p:nvPr/>
        </p:nvSpPr>
        <p:spPr>
          <a:xfrm>
            <a:off x="1489919" y="2888326"/>
            <a:ext cx="1160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Decoding Process</a:t>
            </a:r>
            <a:endParaRPr kumimoji="1" lang="zh-TW" altLang="en-US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4EA2A180-1473-CC92-4A78-BAC5F4D7FC96}"/>
              </a:ext>
            </a:extLst>
          </p:cNvPr>
          <p:cNvSpPr/>
          <p:nvPr/>
        </p:nvSpPr>
        <p:spPr>
          <a:xfrm>
            <a:off x="3918621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F395EF28-4612-2834-1905-DA94D00C9BF7}"/>
              </a:ext>
            </a:extLst>
          </p:cNvPr>
          <p:cNvSpPr/>
          <p:nvPr/>
        </p:nvSpPr>
        <p:spPr>
          <a:xfrm>
            <a:off x="3047293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3D36F12D-991C-C3AB-195A-639408802B1E}"/>
              </a:ext>
            </a:extLst>
          </p:cNvPr>
          <p:cNvSpPr/>
          <p:nvPr/>
        </p:nvSpPr>
        <p:spPr>
          <a:xfrm>
            <a:off x="4789949" y="4704926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</a:t>
            </a:r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F9C4B850-6736-5316-27E8-224BDE2D5098}"/>
              </a:ext>
            </a:extLst>
          </p:cNvPr>
          <p:cNvSpPr/>
          <p:nvPr/>
        </p:nvSpPr>
        <p:spPr>
          <a:xfrm>
            <a:off x="3918621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愛</a:t>
            </a:r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3ACF3A49-048F-AE78-6A71-A1E9D9B4F2E1}"/>
              </a:ext>
            </a:extLst>
          </p:cNvPr>
          <p:cNvSpPr/>
          <p:nvPr/>
        </p:nvSpPr>
        <p:spPr>
          <a:xfrm>
            <a:off x="3047293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</a:t>
            </a:r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06994AEB-FEA7-34CE-82E1-71A2ADA5157E}"/>
              </a:ext>
            </a:extLst>
          </p:cNvPr>
          <p:cNvSpPr/>
          <p:nvPr/>
        </p:nvSpPr>
        <p:spPr>
          <a:xfrm>
            <a:off x="4789949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</a:t>
            </a:r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640A8C5-6E5A-05F3-95A6-02C0DC2DCCF4}"/>
              </a:ext>
            </a:extLst>
          </p:cNvPr>
          <p:cNvSpPr/>
          <p:nvPr/>
        </p:nvSpPr>
        <p:spPr>
          <a:xfrm>
            <a:off x="5661277" y="5380049"/>
            <a:ext cx="762607" cy="400110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球</a:t>
            </a: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7D5C4109-C9EF-E6FD-4878-7783848015CB}"/>
              </a:ext>
            </a:extLst>
          </p:cNvPr>
          <p:cNvSpPr txBox="1"/>
          <p:nvPr/>
        </p:nvSpPr>
        <p:spPr>
          <a:xfrm>
            <a:off x="3365357" y="2654042"/>
            <a:ext cx="30585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0070C0"/>
                </a:solidFill>
              </a:rPr>
              <a:t>Ground-truth: </a:t>
            </a:r>
            <a:r>
              <a:rPr kumimoji="1" lang="zh-TW" altLang="en-US" sz="2000" dirty="0">
                <a:solidFill>
                  <a:srgbClr val="0070C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我愛閱讀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2F7015E-C467-6009-B2B9-72940FCE5819}"/>
                  </a:ext>
                </a:extLst>
              </p:cNvPr>
              <p:cNvSpPr txBox="1"/>
              <p:nvPr/>
            </p:nvSpPr>
            <p:spPr>
              <a:xfrm>
                <a:off x="3047293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4" name="文字方塊 33">
                <a:extLst>
                  <a:ext uri="{FF2B5EF4-FFF2-40B4-BE49-F238E27FC236}">
                    <a16:creationId xmlns:a16="http://schemas.microsoft.com/office/drawing/2014/main" id="{92F7015E-C467-6009-B2B9-72940FCE58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293" y="5870506"/>
                <a:ext cx="76260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C127BD35-FDC6-A39E-EDBB-C57E3164726C}"/>
                  </a:ext>
                </a:extLst>
              </p:cNvPr>
              <p:cNvSpPr txBox="1"/>
              <p:nvPr/>
            </p:nvSpPr>
            <p:spPr>
              <a:xfrm>
                <a:off x="3902681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C127BD35-FDC6-A39E-EDBB-C57E31647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2681" y="5870506"/>
                <a:ext cx="76260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B759FE-6358-226B-EF56-63A901A30174}"/>
                  </a:ext>
                </a:extLst>
              </p:cNvPr>
              <p:cNvSpPr txBox="1"/>
              <p:nvPr/>
            </p:nvSpPr>
            <p:spPr>
              <a:xfrm>
                <a:off x="4789950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56B759FE-6358-226B-EF56-63A901A301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9950" y="5870506"/>
                <a:ext cx="7626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D695283-4E8A-7634-1929-4A13E4338914}"/>
                  </a:ext>
                </a:extLst>
              </p:cNvPr>
              <p:cNvSpPr txBox="1"/>
              <p:nvPr/>
            </p:nvSpPr>
            <p:spPr>
              <a:xfrm>
                <a:off x="5661277" y="5870506"/>
                <a:ext cx="7626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3D695283-4E8A-7634-1929-4A13E43389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1277" y="5870506"/>
                <a:ext cx="7626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FCDA32D9-3381-4580-AAD7-33867572BF3F}"/>
              </a:ext>
            </a:extLst>
          </p:cNvPr>
          <p:cNvCxnSpPr>
            <a:cxnSpLocks/>
          </p:cNvCxnSpPr>
          <p:nvPr/>
        </p:nvCxnSpPr>
        <p:spPr>
          <a:xfrm flipH="1">
            <a:off x="5761608" y="4904981"/>
            <a:ext cx="2459115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B64D0DE-480E-A49A-6313-2BC8361A9E47}"/>
              </a:ext>
            </a:extLst>
          </p:cNvPr>
          <p:cNvSpPr txBox="1"/>
          <p:nvPr/>
        </p:nvSpPr>
        <p:spPr>
          <a:xfrm>
            <a:off x="8429775" y="4704926"/>
            <a:ext cx="1862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Mistake occurs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1E9CC18F-C1E4-2FBA-AA1A-911993E681D3}"/>
              </a:ext>
            </a:extLst>
          </p:cNvPr>
          <p:cNvCxnSpPr>
            <a:cxnSpLocks/>
          </p:cNvCxnSpPr>
          <p:nvPr/>
        </p:nvCxnSpPr>
        <p:spPr>
          <a:xfrm flipH="1">
            <a:off x="6613864" y="5580104"/>
            <a:ext cx="160685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B9943C79-A626-6BFE-4FFE-AC68A978DD3C}"/>
              </a:ext>
            </a:extLst>
          </p:cNvPr>
          <p:cNvSpPr txBox="1"/>
          <p:nvPr/>
        </p:nvSpPr>
        <p:spPr>
          <a:xfrm>
            <a:off x="8429774" y="5380049"/>
            <a:ext cx="2321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More mistake occur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52372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-US" altLang="zh-TW" sz="3600" dirty="0"/>
              <a:t>Problem of Beam Search (Greedy Decoding</a:t>
            </a:r>
            <a:r>
              <a:rPr kumimoji="1" lang="zh-TW" altLang="en-US" sz="3600" dirty="0"/>
              <a:t>的改良版</a:t>
            </a:r>
            <a:r>
              <a:rPr kumimoji="1" lang="en-US" altLang="zh-TW" sz="3600" dirty="0"/>
              <a:t>)</a:t>
            </a:r>
            <a:endParaRPr kumimoji="1" lang="zh-TW" altLang="en-US" sz="36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6598DA-BFEF-5CE8-1F13-6BCB261347C8}"/>
              </a:ext>
            </a:extLst>
          </p:cNvPr>
          <p:cNvSpPr txBox="1"/>
          <p:nvPr/>
        </p:nvSpPr>
        <p:spPr>
          <a:xfrm>
            <a:off x="2937051" y="6257465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3BB4C8-FD42-7A09-FD6E-DE9711AC2F3E}"/>
              </a:ext>
            </a:extLst>
          </p:cNvPr>
          <p:cNvSpPr txBox="1"/>
          <p:nvPr/>
        </p:nvSpPr>
        <p:spPr>
          <a:xfrm>
            <a:off x="1310640" y="1784760"/>
            <a:ext cx="967359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Context: </a:t>
            </a:r>
            <a:r>
              <a:rPr kumimoji="1" lang="en-US" altLang="zh-TW" dirty="0"/>
              <a:t>In a shocking finding, scientist discovered a herd of unicorns living in a remote, previously unexplored valley, in the Andes Mountains. Even more surprising to the researchers was the fact that the unicorns spoke perfect English.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F06F358-0BDB-8C7E-36B1-10FD3D10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33" y="3244728"/>
            <a:ext cx="4700268" cy="190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87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76D2A0-A40D-E919-4D41-45FBD5C88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思考 </a:t>
            </a:r>
            <a:r>
              <a:rPr kumimoji="1" lang="en-US" altLang="zh-TW" dirty="0"/>
              <a:t>Greedy Decoding</a:t>
            </a:r>
            <a:r>
              <a:rPr kumimoji="1" lang="zh-TW" altLang="en-US" dirty="0"/>
              <a:t> 的問題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3A65F4-FC14-90CD-F9AB-B67ADBDE8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399BFC7-45D5-8949-4837-C8FBEA14509A}"/>
              </a:ext>
            </a:extLst>
          </p:cNvPr>
          <p:cNvSpPr txBox="1"/>
          <p:nvPr/>
        </p:nvSpPr>
        <p:spPr>
          <a:xfrm>
            <a:off x="1005935" y="1855809"/>
            <a:ext cx="10418277" cy="280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現代語言模型通常使用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maximum likelihood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的方式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(language modeling)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進行訓練，這會導致模型過度偏向常見或高頻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當模型在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early steps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中對某些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給予極高機率時，這些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tokens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所在的路徑就會大幅壓制了其他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candidate tokens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，導致生成缺少多樣性，甚至進入重複生成的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loop (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例如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I don’t know I don’t know I don’t know …)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E030DB9-17A1-FD79-460A-118582795F1E}"/>
              </a:ext>
            </a:extLst>
          </p:cNvPr>
          <p:cNvSpPr txBox="1"/>
          <p:nvPr/>
        </p:nvSpPr>
        <p:spPr>
          <a:xfrm>
            <a:off x="2520363" y="6043529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7933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55A832-AD59-BD12-A6F2-174F8C85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[Summary] Strategy for MLE decoding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0B68D03-A603-D238-F93B-94FC07CDD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" altLang="zh-TW" sz="2800" dirty="0"/>
              <a:t>Maximum Likelihood Estimation (MLE): greedy decoding, beam search</a:t>
            </a:r>
          </a:p>
          <a:p>
            <a:r>
              <a:rPr kumimoji="1" lang="zh-TW" altLang="en-US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既然機率值最高的不是我們想要的字詞</a:t>
            </a:r>
            <a:endParaRPr kumimoji="1" lang="en-US" altLang="zh-TW" sz="2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sz="2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C4D93D-5F40-0DEF-9B5E-E90DD93E6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983F722-7178-7CF1-5506-78A259B0C78A}"/>
              </a:ext>
            </a:extLst>
          </p:cNvPr>
          <p:cNvSpPr txBox="1"/>
          <p:nvPr/>
        </p:nvSpPr>
        <p:spPr>
          <a:xfrm>
            <a:off x="653143" y="3256117"/>
            <a:ext cx="6094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Strategy: Add more randomness!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79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[Recap] </a:t>
            </a:r>
            <a:r>
              <a:rPr kumimoji="1" lang="zh-TW" altLang="en-US" dirty="0"/>
              <a:t>文字生成過程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</a:t>
            </a:fld>
            <a:endParaRPr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8F4C0A3-FA3F-2E2B-F8BE-653E57712662}"/>
              </a:ext>
            </a:extLst>
          </p:cNvPr>
          <p:cNvSpPr/>
          <p:nvPr/>
        </p:nvSpPr>
        <p:spPr>
          <a:xfrm>
            <a:off x="2208394" y="5528709"/>
            <a:ext cx="673768" cy="571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74BF1484-9D99-02A5-AAAF-EE9BBEFB506F}"/>
              </a:ext>
            </a:extLst>
          </p:cNvPr>
          <p:cNvSpPr/>
          <p:nvPr/>
        </p:nvSpPr>
        <p:spPr>
          <a:xfrm>
            <a:off x="844026" y="5528708"/>
            <a:ext cx="673768" cy="571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22B29D0B-5991-2E5E-3F83-667A16EA833A}"/>
              </a:ext>
            </a:extLst>
          </p:cNvPr>
          <p:cNvSpPr/>
          <p:nvPr/>
        </p:nvSpPr>
        <p:spPr>
          <a:xfrm>
            <a:off x="3555699" y="5528708"/>
            <a:ext cx="673768" cy="571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B6F1BF5D-E0DF-596A-0806-DB62092410DE}"/>
              </a:ext>
            </a:extLst>
          </p:cNvPr>
          <p:cNvCxnSpPr>
            <a:cxnSpLocks/>
          </p:cNvCxnSpPr>
          <p:nvPr/>
        </p:nvCxnSpPr>
        <p:spPr>
          <a:xfrm flipV="1">
            <a:off x="1170180" y="4941500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A74271B2-06A7-502A-FC23-4C6E28205970}"/>
              </a:ext>
            </a:extLst>
          </p:cNvPr>
          <p:cNvSpPr/>
          <p:nvPr/>
        </p:nvSpPr>
        <p:spPr>
          <a:xfrm>
            <a:off x="748877" y="4119834"/>
            <a:ext cx="842606" cy="72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RNN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B9775F-52E9-275E-3013-33A5AE9299C9}"/>
              </a:ext>
            </a:extLst>
          </p:cNvPr>
          <p:cNvSpPr/>
          <p:nvPr/>
        </p:nvSpPr>
        <p:spPr>
          <a:xfrm>
            <a:off x="2118610" y="4119834"/>
            <a:ext cx="842606" cy="72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RNN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A8E273-92C8-B725-9D20-B5D11A1BACFB}"/>
              </a:ext>
            </a:extLst>
          </p:cNvPr>
          <p:cNvSpPr/>
          <p:nvPr/>
        </p:nvSpPr>
        <p:spPr>
          <a:xfrm>
            <a:off x="3471280" y="4119833"/>
            <a:ext cx="842606" cy="72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RNN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1962B3F-9FA6-0220-1AF1-6586D948FF0E}"/>
              </a:ext>
            </a:extLst>
          </p:cNvPr>
          <p:cNvCxnSpPr>
            <a:cxnSpLocks/>
          </p:cNvCxnSpPr>
          <p:nvPr/>
        </p:nvCxnSpPr>
        <p:spPr>
          <a:xfrm flipV="1">
            <a:off x="2539913" y="4941501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B4E6377-CCC8-2632-4A20-88A949727A04}"/>
              </a:ext>
            </a:extLst>
          </p:cNvPr>
          <p:cNvCxnSpPr>
            <a:cxnSpLocks/>
          </p:cNvCxnSpPr>
          <p:nvPr/>
        </p:nvCxnSpPr>
        <p:spPr>
          <a:xfrm flipV="1">
            <a:off x="3893752" y="4941500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1FF3DF9-C6C8-FDCE-E3CE-61925F28344B}"/>
              </a:ext>
            </a:extLst>
          </p:cNvPr>
          <p:cNvCxnSpPr>
            <a:cxnSpLocks/>
          </p:cNvCxnSpPr>
          <p:nvPr/>
        </p:nvCxnSpPr>
        <p:spPr>
          <a:xfrm>
            <a:off x="1633449" y="4503236"/>
            <a:ext cx="454165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1D44DBB5-ED82-02A3-9302-A42011057600}"/>
              </a:ext>
            </a:extLst>
          </p:cNvPr>
          <p:cNvCxnSpPr>
            <a:cxnSpLocks/>
          </p:cNvCxnSpPr>
          <p:nvPr/>
        </p:nvCxnSpPr>
        <p:spPr>
          <a:xfrm>
            <a:off x="3017115" y="4503236"/>
            <a:ext cx="454165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7328A5-5F55-A752-538F-ABF645111174}"/>
              </a:ext>
            </a:extLst>
          </p:cNvPr>
          <p:cNvCxnSpPr>
            <a:cxnSpLocks/>
          </p:cNvCxnSpPr>
          <p:nvPr/>
        </p:nvCxnSpPr>
        <p:spPr>
          <a:xfrm flipV="1">
            <a:off x="3884908" y="3532499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圓角矩形 33">
                <a:extLst>
                  <a:ext uri="{FF2B5EF4-FFF2-40B4-BE49-F238E27FC236}">
                    <a16:creationId xmlns:a16="http://schemas.microsoft.com/office/drawing/2014/main" id="{42772646-7307-A288-7C9B-A7DFA1BD87C6}"/>
                  </a:ext>
                </a:extLst>
              </p:cNvPr>
              <p:cNvSpPr/>
              <p:nvPr/>
            </p:nvSpPr>
            <p:spPr>
              <a:xfrm>
                <a:off x="3548024" y="2844165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kumimoji="1" lang="en-US" altLang="zh-TW" sz="2000" b="1" baseline="-25000" dirty="0">
                    <a:solidFill>
                      <a:schemeClr val="tx1"/>
                    </a:solidFill>
                  </a:rPr>
                  <a:t>3</a:t>
                </a:r>
                <a:endParaRPr kumimoji="1" lang="zh-TW" altLang="en-US" sz="20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4" name="圓角矩形 33">
                <a:extLst>
                  <a:ext uri="{FF2B5EF4-FFF2-40B4-BE49-F238E27FC236}">
                    <a16:creationId xmlns:a16="http://schemas.microsoft.com/office/drawing/2014/main" id="{42772646-7307-A288-7C9B-A7DFA1BD8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024" y="2844165"/>
                <a:ext cx="673768" cy="5715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C09E09E-1B5A-6B4B-0B4C-ABDBCCADEF4B}"/>
                  </a:ext>
                </a:extLst>
              </p:cNvPr>
              <p:cNvSpPr/>
              <p:nvPr/>
            </p:nvSpPr>
            <p:spPr>
              <a:xfrm>
                <a:off x="5086637" y="2579690"/>
                <a:ext cx="2727045" cy="110375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Classification Layer</a:t>
                </a:r>
              </a:p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(</a:t>
                </a:r>
                <a:r>
                  <a:rPr kumimoji="1" lang="zh-TW" altLang="en-US" dirty="0">
                    <a:solidFill>
                      <a:schemeClr val="tx1"/>
                    </a:solidFill>
                  </a:rPr>
                  <a:t>大矩陣</a:t>
                </a:r>
                <a:r>
                  <a:rPr kumimoji="1" lang="en-US" altLang="zh-TW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TW" sz="18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altLang="zh-TW" sz="1800" i="1" kern="1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zh-TW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TW" sz="1800" i="1" kern="10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altLang="zh-TW" sz="1800" i="1" kern="1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新細明體" panose="02020500000000000000" pitchFamily="18" charset="-120"/>
                            <a:cs typeface="Times New Roman" panose="02020603050405020304" pitchFamily="18" charset="0"/>
                          </a:rPr>
                          <m:t>0×40000</m:t>
                        </m:r>
                      </m:sup>
                    </m:sSup>
                  </m:oMath>
                </a14:m>
                <a:r>
                  <a:rPr kumimoji="1" lang="en-US" altLang="zh-TW" dirty="0">
                    <a:solidFill>
                      <a:schemeClr val="tx1"/>
                    </a:solidFill>
                  </a:rPr>
                  <a:t>)</a:t>
                </a:r>
              </a:p>
              <a:p>
                <a:pPr algn="ctr"/>
                <a:r>
                  <a:rPr kumimoji="1" lang="en-US" altLang="zh-TW" dirty="0">
                    <a:solidFill>
                      <a:schemeClr val="tx1"/>
                    </a:solidFill>
                  </a:rPr>
                  <a:t>+ </a:t>
                </a:r>
                <a:r>
                  <a:rPr kumimoji="1" lang="en-US" altLang="zh-TW" dirty="0" err="1">
                    <a:solidFill>
                      <a:schemeClr val="tx1"/>
                    </a:solidFill>
                  </a:rPr>
                  <a:t>Softmax</a:t>
                </a:r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C09E09E-1B5A-6B4B-0B4C-ABDBCCADE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6637" y="2579690"/>
                <a:ext cx="2727045" cy="11037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F504C4C2-7B73-596C-F469-CE40F29F2DF4}"/>
              </a:ext>
            </a:extLst>
          </p:cNvPr>
          <p:cNvCxnSpPr>
            <a:cxnSpLocks/>
          </p:cNvCxnSpPr>
          <p:nvPr/>
        </p:nvCxnSpPr>
        <p:spPr>
          <a:xfrm>
            <a:off x="4344882" y="3129915"/>
            <a:ext cx="6376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22AE8D-1F2D-4249-2548-0DF2ADBD9008}"/>
              </a:ext>
            </a:extLst>
          </p:cNvPr>
          <p:cNvSpPr txBox="1"/>
          <p:nvPr/>
        </p:nvSpPr>
        <p:spPr>
          <a:xfrm>
            <a:off x="616717" y="1478736"/>
            <a:ext cx="6580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假設 </a:t>
            </a:r>
            <a:r>
              <a:rPr kumimoji="1" lang="en-US" altLang="zh-TW" dirty="0"/>
              <a:t>Hidden size </a:t>
            </a:r>
            <a:r>
              <a:rPr kumimoji="1" lang="zh-TW" altLang="en-US" dirty="0"/>
              <a:t>為</a:t>
            </a:r>
            <a:r>
              <a:rPr kumimoji="1" lang="en-US" altLang="zh-TW" dirty="0"/>
              <a:t> 100</a:t>
            </a:r>
            <a:r>
              <a:rPr kumimoji="1" lang="zh-TW" altLang="en-US" dirty="0"/>
              <a:t>；字典大小（</a:t>
            </a:r>
            <a:r>
              <a:rPr kumimoji="1" lang="en-US" altLang="zh-TW" dirty="0" err="1"/>
              <a:t>vocab_size</a:t>
            </a:r>
            <a:r>
              <a:rPr kumimoji="1" lang="zh-TW" altLang="en-US" dirty="0"/>
              <a:t>）為</a:t>
            </a:r>
            <a:r>
              <a:rPr kumimoji="1" lang="en-US" altLang="zh-TW" dirty="0"/>
              <a:t> 40000</a:t>
            </a:r>
            <a:endParaRPr kumimoji="1" lang="zh-TW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37B4C94E-E666-2B84-016F-D31C7068B918}"/>
                  </a:ext>
                </a:extLst>
              </p:cNvPr>
              <p:cNvSpPr/>
              <p:nvPr/>
            </p:nvSpPr>
            <p:spPr>
              <a:xfrm>
                <a:off x="6113275" y="4196899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TW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37B4C94E-E666-2B84-016F-D31C7068B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3275" y="4196899"/>
                <a:ext cx="673768" cy="5715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28575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82598EF1-AAEA-BC2D-6367-51A87950FCBF}"/>
              </a:ext>
            </a:extLst>
          </p:cNvPr>
          <p:cNvSpPr txBox="1"/>
          <p:nvPr/>
        </p:nvSpPr>
        <p:spPr>
          <a:xfrm>
            <a:off x="4982501" y="4848187"/>
            <a:ext cx="2727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zh-TW" altLang="en-US" sz="1600" dirty="0"/>
              <a:t>長度為</a:t>
            </a:r>
            <a:r>
              <a:rPr kumimoji="1" lang="en-US" altLang="zh-TW" sz="1600" dirty="0"/>
              <a:t>40000</a:t>
            </a:r>
            <a:r>
              <a:rPr kumimoji="1" lang="zh-TW" altLang="en-US" sz="1600" dirty="0"/>
              <a:t>的向量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AD626588-EC2D-EEE2-4116-B55D7C483E57}"/>
              </a:ext>
            </a:extLst>
          </p:cNvPr>
          <p:cNvCxnSpPr>
            <a:cxnSpLocks/>
          </p:cNvCxnSpPr>
          <p:nvPr/>
        </p:nvCxnSpPr>
        <p:spPr>
          <a:xfrm>
            <a:off x="6450159" y="3741517"/>
            <a:ext cx="0" cy="37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2099F3C-F78E-6A2B-2947-F9C8737CFA85}"/>
              </a:ext>
            </a:extLst>
          </p:cNvPr>
          <p:cNvSpPr txBox="1"/>
          <p:nvPr/>
        </p:nvSpPr>
        <p:spPr>
          <a:xfrm>
            <a:off x="8588709" y="2448627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apple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b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banana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elephant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eraser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zoo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B660368-A093-E449-96B6-37BABFD81213}"/>
              </a:ext>
            </a:extLst>
          </p:cNvPr>
          <p:cNvSpPr txBox="1"/>
          <p:nvPr/>
        </p:nvSpPr>
        <p:spPr>
          <a:xfrm>
            <a:off x="9686812" y="2448627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0.600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0.0003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0.300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0.05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  <a:endParaRPr kumimoji="1" lang="zh-TW" altLang="en-US" dirty="0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6956FDE-BE9A-324F-F66F-A8C197B137C2}"/>
              </a:ext>
            </a:extLst>
          </p:cNvPr>
          <p:cNvCxnSpPr/>
          <p:nvPr/>
        </p:nvCxnSpPr>
        <p:spPr>
          <a:xfrm flipV="1">
            <a:off x="7730608" y="2604411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9E6F8AF-77C6-BAD2-7887-E81A757F7645}"/>
              </a:ext>
            </a:extLst>
          </p:cNvPr>
          <p:cNvCxnSpPr>
            <a:cxnSpLocks/>
          </p:cNvCxnSpPr>
          <p:nvPr/>
        </p:nvCxnSpPr>
        <p:spPr>
          <a:xfrm flipH="1" flipV="1">
            <a:off x="7730608" y="4527923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EEE00C0D-5F7E-C3ED-CA9C-8112CF99132E}"/>
              </a:ext>
            </a:extLst>
          </p:cNvPr>
          <p:cNvCxnSpPr/>
          <p:nvPr/>
        </p:nvCxnSpPr>
        <p:spPr>
          <a:xfrm>
            <a:off x="7002199" y="4474474"/>
            <a:ext cx="63097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大括弧 52">
            <a:extLst>
              <a:ext uri="{FF2B5EF4-FFF2-40B4-BE49-F238E27FC236}">
                <a16:creationId xmlns:a16="http://schemas.microsoft.com/office/drawing/2014/main" id="{E09434B5-6FEC-D973-FCC9-0E540FD23417}"/>
              </a:ext>
            </a:extLst>
          </p:cNvPr>
          <p:cNvSpPr/>
          <p:nvPr/>
        </p:nvSpPr>
        <p:spPr>
          <a:xfrm>
            <a:off x="10659611" y="2542442"/>
            <a:ext cx="373278" cy="37826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D8C42DF-7E9A-C921-36DB-8E5134655A89}"/>
              </a:ext>
            </a:extLst>
          </p:cNvPr>
          <p:cNvSpPr txBox="1"/>
          <p:nvPr/>
        </p:nvSpPr>
        <p:spPr>
          <a:xfrm>
            <a:off x="11017377" y="4107463"/>
            <a:ext cx="839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Vocab</a:t>
            </a: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151BD34-8F4C-0447-E9B3-FEF499EC3283}"/>
              </a:ext>
            </a:extLst>
          </p:cNvPr>
          <p:cNvSpPr txBox="1"/>
          <p:nvPr/>
        </p:nvSpPr>
        <p:spPr>
          <a:xfrm>
            <a:off x="8459040" y="1711021"/>
            <a:ext cx="1028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0070C0"/>
                </a:solidFill>
              </a:rPr>
              <a:t>字典裡面的字</a:t>
            </a:r>
            <a:endParaRPr kumimoji="1" lang="en-US" altLang="zh-TW" dirty="0">
              <a:solidFill>
                <a:srgbClr val="0070C0"/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EEBE339-6BDB-4693-61B8-51C7547502C9}"/>
              </a:ext>
            </a:extLst>
          </p:cNvPr>
          <p:cNvSpPr txBox="1"/>
          <p:nvPr/>
        </p:nvSpPr>
        <p:spPr>
          <a:xfrm>
            <a:off x="9625292" y="1849520"/>
            <a:ext cx="98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0070C0"/>
                </a:solidFill>
              </a:rPr>
              <a:t>機率值</a:t>
            </a:r>
            <a:endParaRPr kumimoji="1" lang="en-US" altLang="zh-TW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圓角矩形 3">
                <a:extLst>
                  <a:ext uri="{FF2B5EF4-FFF2-40B4-BE49-F238E27FC236}">
                    <a16:creationId xmlns:a16="http://schemas.microsoft.com/office/drawing/2014/main" id="{B444ACFB-5E0E-D0DF-A2DF-7963CB809357}"/>
                  </a:ext>
                </a:extLst>
              </p:cNvPr>
              <p:cNvSpPr/>
              <p:nvPr/>
            </p:nvSpPr>
            <p:spPr>
              <a:xfrm>
                <a:off x="2203029" y="2844165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kumimoji="1" lang="en-US" altLang="zh-TW" sz="2000" b="1" baseline="-25000" dirty="0">
                    <a:solidFill>
                      <a:schemeClr val="tx1"/>
                    </a:solidFill>
                  </a:rPr>
                  <a:t>2</a:t>
                </a:r>
                <a:endParaRPr kumimoji="1" lang="zh-TW" altLang="en-US" sz="20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圓角矩形 3">
                <a:extLst>
                  <a:ext uri="{FF2B5EF4-FFF2-40B4-BE49-F238E27FC236}">
                    <a16:creationId xmlns:a16="http://schemas.microsoft.com/office/drawing/2014/main" id="{B444ACFB-5E0E-D0DF-A2DF-7963CB8093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3029" y="2844165"/>
                <a:ext cx="673768" cy="5715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F52A8786-CA0F-AEFF-D7D1-1F5B59EB9F43}"/>
                  </a:ext>
                </a:extLst>
              </p:cNvPr>
              <p:cNvSpPr/>
              <p:nvPr/>
            </p:nvSpPr>
            <p:spPr>
              <a:xfrm>
                <a:off x="844026" y="2844165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TW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kumimoji="1" lang="en-US" altLang="zh-TW" sz="2000" b="1" baseline="-25000" dirty="0">
                    <a:solidFill>
                      <a:schemeClr val="tx1"/>
                    </a:solidFill>
                  </a:rPr>
                  <a:t>1</a:t>
                </a:r>
                <a:endParaRPr kumimoji="1" lang="zh-TW" altLang="en-US" sz="2000" b="1" baseline="-250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圓角矩形 8">
                <a:extLst>
                  <a:ext uri="{FF2B5EF4-FFF2-40B4-BE49-F238E27FC236}">
                    <a16:creationId xmlns:a16="http://schemas.microsoft.com/office/drawing/2014/main" id="{F52A8786-CA0F-AEFF-D7D1-1F5B59EB9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26" y="2844165"/>
                <a:ext cx="673768" cy="57150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EF5DE241-5F75-D89A-1A51-9A86BD380920}"/>
              </a:ext>
            </a:extLst>
          </p:cNvPr>
          <p:cNvCxnSpPr>
            <a:cxnSpLocks/>
          </p:cNvCxnSpPr>
          <p:nvPr/>
        </p:nvCxnSpPr>
        <p:spPr>
          <a:xfrm flipV="1">
            <a:off x="2539913" y="3532499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89BBD3B-7C02-9C0A-0302-816EC06B6910}"/>
              </a:ext>
            </a:extLst>
          </p:cNvPr>
          <p:cNvCxnSpPr>
            <a:cxnSpLocks/>
          </p:cNvCxnSpPr>
          <p:nvPr/>
        </p:nvCxnSpPr>
        <p:spPr>
          <a:xfrm flipV="1">
            <a:off x="1170180" y="3532499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BC307330-43A7-5C4F-303D-45CEB56FFED0}"/>
              </a:ext>
            </a:extLst>
          </p:cNvPr>
          <p:cNvSpPr txBox="1"/>
          <p:nvPr/>
        </p:nvSpPr>
        <p:spPr>
          <a:xfrm>
            <a:off x="3292204" y="2229704"/>
            <a:ext cx="124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zh-TW" altLang="en-US" sz="1600" dirty="0"/>
              <a:t>長度為</a:t>
            </a:r>
            <a:r>
              <a:rPr kumimoji="1" lang="en-US" altLang="zh-TW" sz="1600" dirty="0"/>
              <a:t>100</a:t>
            </a:r>
            <a:r>
              <a:rPr kumimoji="1" lang="zh-TW" altLang="en-US" sz="1600" dirty="0"/>
              <a:t>的向量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BBC4C2C-0914-85D0-C983-7F9511B41F06}"/>
              </a:ext>
            </a:extLst>
          </p:cNvPr>
          <p:cNvSpPr txBox="1"/>
          <p:nvPr/>
        </p:nvSpPr>
        <p:spPr>
          <a:xfrm>
            <a:off x="1938003" y="2229704"/>
            <a:ext cx="124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zh-TW" altLang="en-US" sz="1600" dirty="0"/>
              <a:t>長度為</a:t>
            </a:r>
            <a:r>
              <a:rPr kumimoji="1" lang="en-US" altLang="zh-TW" sz="1600" dirty="0"/>
              <a:t>100</a:t>
            </a:r>
            <a:r>
              <a:rPr kumimoji="1" lang="zh-TW" altLang="en-US" sz="1600" dirty="0"/>
              <a:t>的向量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7DB50ACD-E254-9C27-09A9-5BCBE94AFF66}"/>
              </a:ext>
            </a:extLst>
          </p:cNvPr>
          <p:cNvSpPr txBox="1"/>
          <p:nvPr/>
        </p:nvSpPr>
        <p:spPr>
          <a:xfrm>
            <a:off x="583802" y="2229704"/>
            <a:ext cx="1245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zh-TW" altLang="en-US" sz="1600" dirty="0"/>
              <a:t>長度為</a:t>
            </a:r>
            <a:r>
              <a:rPr kumimoji="1" lang="en-US" altLang="zh-TW" sz="1600" dirty="0"/>
              <a:t>100</a:t>
            </a:r>
            <a:r>
              <a:rPr kumimoji="1" lang="zh-TW" altLang="en-US" sz="1600" dirty="0"/>
              <a:t>的向量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57165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0CB9AE-2782-ED15-A783-EE99CE1B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Strategy for MLE decoding: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改用</a:t>
            </a:r>
            <a:r>
              <a:rPr kumimoji="1" lang="zh-TW" altLang="en-US" dirty="0"/>
              <a:t> </a:t>
            </a:r>
            <a:r>
              <a:rPr kumimoji="1" lang="en-US" altLang="zh-TW" dirty="0">
                <a:solidFill>
                  <a:srgbClr val="FF0000"/>
                </a:solidFill>
              </a:rPr>
              <a:t>Sampling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A8C118-0C08-4D1E-9D2B-21E16B9E1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5ABC28D-4055-7A2A-177A-6D32BB6115F2}"/>
              </a:ext>
            </a:extLst>
          </p:cNvPr>
          <p:cNvSpPr txBox="1"/>
          <p:nvPr/>
        </p:nvSpPr>
        <p:spPr>
          <a:xfrm>
            <a:off x="672221" y="1734177"/>
            <a:ext cx="10847558" cy="1694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就是「讓模型隨機選下一個詞，而不是每次都選最有可能的那個詞」。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是根據模型對每個詞給出的 機率分布 來進行「隨機抽樣」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00DA992A-091D-2435-F5E4-409E65CA340F}"/>
              </a:ext>
            </a:extLst>
          </p:cNvPr>
          <p:cNvGraphicFramePr>
            <a:graphicFrameLocks noGrp="1"/>
          </p:cNvGraphicFramePr>
          <p:nvPr/>
        </p:nvGraphicFramePr>
        <p:xfrm>
          <a:off x="1042186" y="3886820"/>
          <a:ext cx="34826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340">
                  <a:extLst>
                    <a:ext uri="{9D8B030D-6E8A-4147-A177-3AD203B41FA5}">
                      <a16:colId xmlns:a16="http://schemas.microsoft.com/office/drawing/2014/main" val="3107275244"/>
                    </a:ext>
                  </a:extLst>
                </a:gridCol>
                <a:gridCol w="1741340">
                  <a:extLst>
                    <a:ext uri="{9D8B030D-6E8A-4147-A177-3AD203B41FA5}">
                      <a16:colId xmlns:a16="http://schemas.microsoft.com/office/drawing/2014/main" val="3943062138"/>
                    </a:ext>
                  </a:extLst>
                </a:gridCol>
              </a:tblGrid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Token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Probability (p)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17145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71651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65654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12913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book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4941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310EA4C-6406-3497-FD26-21E38253770A}"/>
              </a:ext>
            </a:extLst>
          </p:cNvPr>
          <p:cNvSpPr txBox="1"/>
          <p:nvPr/>
        </p:nvSpPr>
        <p:spPr>
          <a:xfrm>
            <a:off x="4817321" y="5335373"/>
            <a:ext cx="687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Sampling </a:t>
            </a:r>
            <a:r>
              <a:rPr kumimoji="1" lang="zh-TW" altLang="en-US" dirty="0">
                <a:ea typeface="Microsoft JhengHei" panose="020B0604030504040204" pitchFamily="34" charset="-120"/>
              </a:rPr>
              <a:t>不是亂抽！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ea typeface="Microsoft JhengHei" panose="020B0604030504040204" pitchFamily="34" charset="-120"/>
              </a:rPr>
              <a:t>而是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根據機率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模型的信心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來產生下一次生成</a:t>
            </a:r>
          </a:p>
        </p:txBody>
      </p:sp>
    </p:spTree>
    <p:extLst>
      <p:ext uri="{BB962C8B-B14F-4D97-AF65-F5344CB8AC3E}">
        <p14:creationId xmlns:p14="http://schemas.microsoft.com/office/powerpoint/2010/main" val="2536813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38BD1-A353-EDA6-7142-F0C754E8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Summary and the Thinking Route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9E5F79-B867-B1A7-5565-CAD8DF06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5ABA2D3-F549-1738-AAEB-A5C79291133B}"/>
              </a:ext>
            </a:extLst>
          </p:cNvPr>
          <p:cNvSpPr/>
          <p:nvPr/>
        </p:nvSpPr>
        <p:spPr>
          <a:xfrm>
            <a:off x="2079826" y="3531057"/>
            <a:ext cx="1600200" cy="7429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Beam Search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4E4D143-7756-D108-26AD-715858B9C4D4}"/>
              </a:ext>
            </a:extLst>
          </p:cNvPr>
          <p:cNvSpPr/>
          <p:nvPr/>
        </p:nvSpPr>
        <p:spPr>
          <a:xfrm>
            <a:off x="2079826" y="2369479"/>
            <a:ext cx="1600200" cy="74295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Greedy Decoding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5A18AFC-D84A-E3D2-6414-F54CDABDF091}"/>
              </a:ext>
            </a:extLst>
          </p:cNvPr>
          <p:cNvSpPr/>
          <p:nvPr/>
        </p:nvSpPr>
        <p:spPr>
          <a:xfrm>
            <a:off x="2079826" y="4692635"/>
            <a:ext cx="1600200" cy="74295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Sampling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1ABDF74E-6D39-CA74-25B8-80EA51C1A7BE}"/>
              </a:ext>
            </a:extLst>
          </p:cNvPr>
          <p:cNvCxnSpPr>
            <a:cxnSpLocks/>
          </p:cNvCxnSpPr>
          <p:nvPr/>
        </p:nvCxnSpPr>
        <p:spPr>
          <a:xfrm>
            <a:off x="3680026" y="2649514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接點 6">
            <a:extLst>
              <a:ext uri="{FF2B5EF4-FFF2-40B4-BE49-F238E27FC236}">
                <a16:creationId xmlns:a16="http://schemas.microsoft.com/office/drawing/2014/main" id="{F7B4984B-1377-B4FD-FA27-71A287A854F9}"/>
              </a:ext>
            </a:extLst>
          </p:cNvPr>
          <p:cNvCxnSpPr>
            <a:cxnSpLocks/>
          </p:cNvCxnSpPr>
          <p:nvPr/>
        </p:nvCxnSpPr>
        <p:spPr>
          <a:xfrm>
            <a:off x="3692726" y="3885916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7512EA-58D1-EC73-C4F0-05814C014790}"/>
              </a:ext>
            </a:extLst>
          </p:cNvPr>
          <p:cNvSpPr txBox="1"/>
          <p:nvPr/>
        </p:nvSpPr>
        <p:spPr>
          <a:xfrm>
            <a:off x="4467656" y="2884726"/>
            <a:ext cx="605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Greedy decoding always selects the best choice at each time step and becomes problematic for early mistakes.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0C92C5-8453-E0DA-30D7-9CF4F05FC5C9}"/>
              </a:ext>
            </a:extLst>
          </p:cNvPr>
          <p:cNvSpPr txBox="1"/>
          <p:nvPr/>
        </p:nvSpPr>
        <p:spPr>
          <a:xfrm>
            <a:off x="4467656" y="4143539"/>
            <a:ext cx="533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Models can fall into repetitive loops with beam search, especially for longer text.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7789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2DD80-FE48-260B-0473-33D8138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Problem of Pure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AD0BF83-DEDB-6083-2277-A51723171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A43BB4C8-FD42-7A09-FD6E-DE9711AC2F3E}"/>
              </a:ext>
            </a:extLst>
          </p:cNvPr>
          <p:cNvSpPr txBox="1"/>
          <p:nvPr/>
        </p:nvSpPr>
        <p:spPr>
          <a:xfrm>
            <a:off x="1310640" y="1784760"/>
            <a:ext cx="9673590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b="1" dirty="0"/>
              <a:t>Context: </a:t>
            </a:r>
            <a:r>
              <a:rPr kumimoji="1" lang="en-US" altLang="zh-TW" dirty="0"/>
              <a:t>In a shocking finding, scientist discovered a herd of unicorns living in a remote, previously unexplored valley, in the Andes Mountains. Even more surprising to the researchers was the fact that the unicorns spoke perfect English.</a:t>
            </a:r>
            <a:endParaRPr kumimoji="1" lang="zh-TW" alt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1F06F358-0BDB-8C7E-36B1-10FD3D10F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733" y="3684567"/>
            <a:ext cx="4700268" cy="1906332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F5D8F2A-4ED6-0AFF-0A3A-25E030F2A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697" y="3703876"/>
            <a:ext cx="5039304" cy="1867714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3EC46E9-379E-3E89-8DC8-29B169436C26}"/>
              </a:ext>
            </a:extLst>
          </p:cNvPr>
          <p:cNvSpPr txBox="1"/>
          <p:nvPr/>
        </p:nvSpPr>
        <p:spPr>
          <a:xfrm>
            <a:off x="2520363" y="6119536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6F8FD51-1A52-BD77-A25C-AD5045CDF461}"/>
              </a:ext>
            </a:extLst>
          </p:cNvPr>
          <p:cNvSpPr txBox="1"/>
          <p:nvPr/>
        </p:nvSpPr>
        <p:spPr>
          <a:xfrm>
            <a:off x="1595769" y="3050319"/>
            <a:ext cx="4700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如果完全 </a:t>
            </a:r>
            <a:r>
              <a:rPr kumimoji="1" lang="en-US" altLang="zh-TW" sz="2800" dirty="0">
                <a:solidFill>
                  <a:srgbClr val="FF0000"/>
                </a:solidFill>
              </a:rPr>
              <a:t>random sampling</a:t>
            </a:r>
            <a:endParaRPr kumimoji="1" lang="zh-TW" altLang="en-US" sz="2800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1564450-A7F4-2C22-9F4D-75C26ACF157F}"/>
              </a:ext>
            </a:extLst>
          </p:cNvPr>
          <p:cNvSpPr txBox="1"/>
          <p:nvPr/>
        </p:nvSpPr>
        <p:spPr>
          <a:xfrm>
            <a:off x="6383105" y="3684567"/>
            <a:ext cx="546638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它們是被稱為「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玻利維亞騎士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」的牛；他們住在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遠離城鎮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的偏遠沙漠，他們說話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很大聲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美麗、天堂般的玻利維亞語言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。他們說，</a:t>
            </a:r>
          </a:p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吃午餐了，瑪姬。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他們沒有告訴午餐是什麼，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」導演</a:t>
            </a:r>
          </a:p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丘佩拉斯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·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奧姆威爾教授告訴天空新聞。 「</a:t>
            </a:r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他們只是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和科學家交談，就像接受電視採訪一樣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記者。我們甚至沒有留下來接受採訪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電視記者。也許這就是他們發現他們</a:t>
            </a:r>
          </a:p>
          <a:p>
            <a:r>
              <a:rPr kumimoji="1" lang="zh-TW" altLang="en-US" sz="16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扮演玻利維亞騎士。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0EC73C0-F750-A823-9421-978AB962ACBC}"/>
              </a:ext>
            </a:extLst>
          </p:cNvPr>
          <p:cNvSpPr txBox="1"/>
          <p:nvPr/>
        </p:nvSpPr>
        <p:spPr>
          <a:xfrm>
            <a:off x="6826166" y="1564516"/>
            <a:ext cx="108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獨角獸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FBAD4D2-E444-301D-00A2-7E170EF7F8D7}"/>
              </a:ext>
            </a:extLst>
          </p:cNvPr>
          <p:cNvSpPr txBox="1"/>
          <p:nvPr/>
        </p:nvSpPr>
        <p:spPr>
          <a:xfrm>
            <a:off x="7782409" y="2340679"/>
            <a:ext cx="9202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英語</a:t>
            </a:r>
            <a:endParaRPr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B95B623-8CA6-A554-9A20-4563E27AF5CF}"/>
              </a:ext>
            </a:extLst>
          </p:cNvPr>
          <p:cNvSpPr txBox="1"/>
          <p:nvPr/>
        </p:nvSpPr>
        <p:spPr>
          <a:xfrm>
            <a:off x="3434167" y="2205700"/>
            <a:ext cx="1089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山谷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00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0C4F5-13AB-9D74-511D-40958F63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Why is Pure Sampling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so weak?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2BA0B4-0E73-279A-C232-9D6A366C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5CD8E5E-4C7F-2BFE-C144-BA2FAF36F523}"/>
              </a:ext>
            </a:extLst>
          </p:cNvPr>
          <p:cNvSpPr txBox="1"/>
          <p:nvPr/>
        </p:nvSpPr>
        <p:spPr>
          <a:xfrm>
            <a:off x="653143" y="1855809"/>
            <a:ext cx="4856117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Pure Sampling does not show repetitive loop, but the result becomes incoherent and almost unrelated to the context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Why? -&gt; </a:t>
            </a:r>
            <a:r>
              <a:rPr kumimoji="1" lang="en-US" altLang="zh-TW" sz="2400" dirty="0">
                <a:solidFill>
                  <a:srgbClr val="FF0000"/>
                </a:solidFill>
              </a:rPr>
              <a:t>Unreliable tail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77C8A7-E80F-79B9-0194-674DF3B145E6}"/>
              </a:ext>
            </a:extLst>
          </p:cNvPr>
          <p:cNvSpPr txBox="1"/>
          <p:nvPr/>
        </p:nvSpPr>
        <p:spPr>
          <a:xfrm>
            <a:off x="8161020" y="2125755"/>
            <a:ext cx="17266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the</a:t>
            </a:r>
          </a:p>
          <a:p>
            <a:r>
              <a:rPr kumimoji="1" lang="en-US" altLang="zh-TW" dirty="0"/>
              <a:t>am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no</a:t>
            </a:r>
          </a:p>
          <a:p>
            <a:r>
              <a:rPr kumimoji="1" lang="en" altLang="zh-TW" dirty="0">
                <a:ea typeface="Microsoft JhengHei" panose="020B0604030504040204" pitchFamily="34" charset="-120"/>
              </a:rPr>
              <a:t>a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/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CD191E-CE16-A19D-7365-E2984132E6F8}"/>
              </a:ext>
            </a:extLst>
          </p:cNvPr>
          <p:cNvSpPr txBox="1"/>
          <p:nvPr/>
        </p:nvSpPr>
        <p:spPr>
          <a:xfrm>
            <a:off x="9236134" y="212575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0.0011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0.0012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0.0013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0.0014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0.0015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</p:txBody>
      </p:sp>
      <p:sp>
        <p:nvSpPr>
          <p:cNvPr id="11" name="右大括弧 10">
            <a:extLst>
              <a:ext uri="{FF2B5EF4-FFF2-40B4-BE49-F238E27FC236}">
                <a16:creationId xmlns:a16="http://schemas.microsoft.com/office/drawing/2014/main" id="{C464BB94-372C-B179-D5F7-6AE0350AEEAD}"/>
              </a:ext>
            </a:extLst>
          </p:cNvPr>
          <p:cNvSpPr/>
          <p:nvPr/>
        </p:nvSpPr>
        <p:spPr>
          <a:xfrm>
            <a:off x="10208933" y="2219570"/>
            <a:ext cx="373278" cy="378268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1308AD-23F9-38D9-01C1-65B82F326E5B}"/>
              </a:ext>
            </a:extLst>
          </p:cNvPr>
          <p:cNvSpPr txBox="1"/>
          <p:nvPr/>
        </p:nvSpPr>
        <p:spPr>
          <a:xfrm>
            <a:off x="9221270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523BCF-B66F-E8AC-9A84-60D173C23F3A}"/>
              </a:ext>
            </a:extLst>
          </p:cNvPr>
          <p:cNvSpPr txBox="1"/>
          <p:nvPr/>
        </p:nvSpPr>
        <p:spPr>
          <a:xfrm>
            <a:off x="10582211" y="3807451"/>
            <a:ext cx="11660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Example</a:t>
            </a:r>
          </a:p>
          <a:p>
            <a:pPr algn="ctr"/>
            <a:r>
              <a:rPr kumimoji="1" lang="en-US" altLang="zh-TW" dirty="0"/>
              <a:t>Vocab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507A1373-A551-1DD6-9435-40AC274E81F5}"/>
              </a:ext>
            </a:extLst>
          </p:cNvPr>
          <p:cNvSpPr txBox="1"/>
          <p:nvPr/>
        </p:nvSpPr>
        <p:spPr>
          <a:xfrm>
            <a:off x="5720747" y="2502031"/>
            <a:ext cx="227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Words that have low probabilities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6C177ECE-4133-D8A9-615C-7F060621BB89}"/>
              </a:ext>
            </a:extLst>
          </p:cNvPr>
          <p:cNvCxnSpPr>
            <a:endCxn id="15" idx="2"/>
          </p:cNvCxnSpPr>
          <p:nvPr/>
        </p:nvCxnSpPr>
        <p:spPr>
          <a:xfrm flipV="1">
            <a:off x="4145472" y="3148362"/>
            <a:ext cx="2711975" cy="1305420"/>
          </a:xfrm>
          <a:prstGeom prst="bentConnector2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DD76BCE8-7FF2-E53A-87AE-F4FDACAA4884}"/>
              </a:ext>
            </a:extLst>
          </p:cNvPr>
          <p:cNvSpPr txBox="1"/>
          <p:nvPr/>
        </p:nvSpPr>
        <p:spPr>
          <a:xfrm>
            <a:off x="8032675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Token</a:t>
            </a:r>
          </a:p>
        </p:txBody>
      </p:sp>
    </p:spTree>
    <p:extLst>
      <p:ext uri="{BB962C8B-B14F-4D97-AF65-F5344CB8AC3E}">
        <p14:creationId xmlns:p14="http://schemas.microsoft.com/office/powerpoint/2010/main" val="31911054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B0C4F5-13AB-9D74-511D-40958F63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[Summary] Strategy for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2BA0B4-0E73-279A-C232-9D6A366C1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577C8A7-E80F-79B9-0194-674DF3B145E6}"/>
              </a:ext>
            </a:extLst>
          </p:cNvPr>
          <p:cNvSpPr txBox="1"/>
          <p:nvPr/>
        </p:nvSpPr>
        <p:spPr>
          <a:xfrm>
            <a:off x="7218336" y="2125755"/>
            <a:ext cx="172665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Bolivian</a:t>
            </a:r>
          </a:p>
          <a:p>
            <a:r>
              <a:rPr kumimoji="1" lang="en-US" altLang="zh-TW" dirty="0"/>
              <a:t>Chinese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Egyptian</a:t>
            </a:r>
          </a:p>
          <a:p>
            <a:r>
              <a:rPr kumimoji="1" lang="en-US" altLang="zh-TW" dirty="0"/>
              <a:t>...</a:t>
            </a:r>
            <a:endParaRPr kumimoji="1" lang="en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  <a:endParaRPr kumimoji="1" lang="en-US" altLang="zh-TW" dirty="0">
              <a:ea typeface="Microsoft JhengHei" panose="020B0604030504040204" pitchFamily="34" charset="-120"/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ea typeface="Microsoft JhengHei" panose="020B0604030504040204" pitchFamily="34" charset="-120"/>
              </a:rPr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Scottish</a:t>
            </a:r>
          </a:p>
          <a:p>
            <a:r>
              <a:rPr kumimoji="1" lang="en-US" altLang="zh-TW" dirty="0"/>
              <a:t>English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B5CD191E-CE16-A19D-7365-E2984132E6F8}"/>
              </a:ext>
            </a:extLst>
          </p:cNvPr>
          <p:cNvSpPr txBox="1"/>
          <p:nvPr/>
        </p:nvSpPr>
        <p:spPr>
          <a:xfrm>
            <a:off x="8293450" y="2125755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0.0011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0.0012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0.0013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  <a:endParaRPr kumimoji="1" lang="en-US" altLang="zh-TW" dirty="0">
              <a:solidFill>
                <a:srgbClr val="FF0000"/>
              </a:solidFill>
            </a:endParaRP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0.09</a:t>
            </a:r>
          </a:p>
          <a:p>
            <a:r>
              <a:rPr kumimoji="1" lang="en-US" altLang="zh-TW" dirty="0"/>
              <a:t>0.10</a:t>
            </a:r>
          </a:p>
        </p:txBody>
      </p:sp>
      <p:sp>
        <p:nvSpPr>
          <p:cNvPr id="11" name="右大括弧 10">
            <a:extLst>
              <a:ext uri="{FF2B5EF4-FFF2-40B4-BE49-F238E27FC236}">
                <a16:creationId xmlns:a16="http://schemas.microsoft.com/office/drawing/2014/main" id="{C464BB94-372C-B179-D5F7-6AE0350AEEAD}"/>
              </a:ext>
            </a:extLst>
          </p:cNvPr>
          <p:cNvSpPr/>
          <p:nvPr/>
        </p:nvSpPr>
        <p:spPr>
          <a:xfrm>
            <a:off x="9266249" y="2219570"/>
            <a:ext cx="373278" cy="150401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2A74CFE-0465-2409-63BD-5548D219685F}"/>
              </a:ext>
            </a:extLst>
          </p:cNvPr>
          <p:cNvSpPr txBox="1"/>
          <p:nvPr/>
        </p:nvSpPr>
        <p:spPr>
          <a:xfrm>
            <a:off x="7129787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Token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31308AD-23F9-38D9-01C1-65B82F326E5B}"/>
              </a:ext>
            </a:extLst>
          </p:cNvPr>
          <p:cNvSpPr txBox="1"/>
          <p:nvPr/>
        </p:nvSpPr>
        <p:spPr>
          <a:xfrm>
            <a:off x="8278586" y="173019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B523BCF-B66F-E8AC-9A84-60D173C23F3A}"/>
              </a:ext>
            </a:extLst>
          </p:cNvPr>
          <p:cNvSpPr txBox="1"/>
          <p:nvPr/>
        </p:nvSpPr>
        <p:spPr>
          <a:xfrm>
            <a:off x="9630100" y="2247851"/>
            <a:ext cx="2156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Bad</a:t>
            </a:r>
            <a:r>
              <a:rPr kumimoji="1" lang="zh-TW" altLang="en-US" dirty="0"/>
              <a:t> </a:t>
            </a:r>
            <a:r>
              <a:rPr kumimoji="1" lang="en-US" altLang="zh-TW" dirty="0"/>
              <a:t>candidates</a:t>
            </a: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可能有很多字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但機率總和才</a:t>
            </a:r>
            <a:r>
              <a:rPr kumimoji="1" lang="en-US" altLang="zh-TW" dirty="0"/>
              <a:t>10%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A37CB2-1EAE-DB3A-5FFB-08F8374CB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0" y="1931920"/>
            <a:ext cx="5668636" cy="210096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CA4BC07-AE50-BCD6-0E7D-78554C3B0062}"/>
              </a:ext>
            </a:extLst>
          </p:cNvPr>
          <p:cNvSpPr/>
          <p:nvPr/>
        </p:nvSpPr>
        <p:spPr>
          <a:xfrm>
            <a:off x="2845646" y="2561946"/>
            <a:ext cx="727113" cy="2189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7" name="右大括弧 16">
            <a:extLst>
              <a:ext uri="{FF2B5EF4-FFF2-40B4-BE49-F238E27FC236}">
                <a16:creationId xmlns:a16="http://schemas.microsoft.com/office/drawing/2014/main" id="{DF3D1B42-5364-00A6-17D0-CEFCD8242D3B}"/>
              </a:ext>
            </a:extLst>
          </p:cNvPr>
          <p:cNvSpPr/>
          <p:nvPr/>
        </p:nvSpPr>
        <p:spPr>
          <a:xfrm>
            <a:off x="9266493" y="5175325"/>
            <a:ext cx="373278" cy="797968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3FDF950-88EC-93AD-3506-082B63A7CB05}"/>
              </a:ext>
            </a:extLst>
          </p:cNvPr>
          <p:cNvSpPr txBox="1"/>
          <p:nvPr/>
        </p:nvSpPr>
        <p:spPr>
          <a:xfrm>
            <a:off x="9639527" y="5115952"/>
            <a:ext cx="21564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Good</a:t>
            </a:r>
            <a:r>
              <a:rPr kumimoji="1" lang="zh-TW" altLang="en-US" dirty="0"/>
              <a:t> </a:t>
            </a:r>
            <a:r>
              <a:rPr kumimoji="1" lang="en-US" altLang="zh-TW" dirty="0"/>
              <a:t>candidates</a:t>
            </a: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可能沒有很多字</a:t>
            </a:r>
            <a:endParaRPr kumimoji="1" lang="en-US" altLang="zh-TW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但機率總和有</a:t>
            </a:r>
            <a:r>
              <a:rPr kumimoji="1" lang="en-US" altLang="zh-TW" dirty="0"/>
              <a:t>90%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5773023-9ED0-C115-AD19-A67A0677BCCB}"/>
              </a:ext>
            </a:extLst>
          </p:cNvPr>
          <p:cNvSpPr txBox="1"/>
          <p:nvPr/>
        </p:nvSpPr>
        <p:spPr>
          <a:xfrm>
            <a:off x="694272" y="5450073"/>
            <a:ext cx="5361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>
                <a:solidFill>
                  <a:srgbClr val="FF0000"/>
                </a:solidFill>
              </a:rPr>
              <a:t>Let’s truncate the vocabulary!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E826F43-6397-B33C-F3BC-ECC2D416ADA1}"/>
              </a:ext>
            </a:extLst>
          </p:cNvPr>
          <p:cNvSpPr/>
          <p:nvPr/>
        </p:nvSpPr>
        <p:spPr>
          <a:xfrm>
            <a:off x="7060676" y="4939645"/>
            <a:ext cx="4735256" cy="13480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468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DD38BD1-A353-EDA6-7142-F0C754E85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Summary and the Thinking Route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B9E5F79-B867-B1A7-5565-CAD8DF064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15ABA2D3-F549-1738-AAEB-A5C79291133B}"/>
              </a:ext>
            </a:extLst>
          </p:cNvPr>
          <p:cNvSpPr/>
          <p:nvPr/>
        </p:nvSpPr>
        <p:spPr>
          <a:xfrm>
            <a:off x="2114550" y="2972380"/>
            <a:ext cx="1600200" cy="742950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Beam Search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44E4D143-7756-D108-26AD-715858B9C4D4}"/>
              </a:ext>
            </a:extLst>
          </p:cNvPr>
          <p:cNvSpPr/>
          <p:nvPr/>
        </p:nvSpPr>
        <p:spPr>
          <a:xfrm>
            <a:off x="2114550" y="1810802"/>
            <a:ext cx="1600200" cy="74295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Greedy Decoding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5A18AFC-D84A-E3D2-6414-F54CDABDF091}"/>
              </a:ext>
            </a:extLst>
          </p:cNvPr>
          <p:cNvSpPr/>
          <p:nvPr/>
        </p:nvSpPr>
        <p:spPr>
          <a:xfrm>
            <a:off x="2114550" y="4133958"/>
            <a:ext cx="1600200" cy="742950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Sampling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FBF1A92F-7143-5C58-56BE-B63FF3C7BB1C}"/>
              </a:ext>
            </a:extLst>
          </p:cNvPr>
          <p:cNvSpPr/>
          <p:nvPr/>
        </p:nvSpPr>
        <p:spPr>
          <a:xfrm>
            <a:off x="2114550" y="5295536"/>
            <a:ext cx="1600200" cy="74295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Truncated</a:t>
            </a:r>
            <a:r>
              <a:rPr kumimoji="1" lang="en-US" altLang="zh-TW" dirty="0">
                <a:solidFill>
                  <a:schemeClr val="tx1"/>
                </a:solidFill>
              </a:rPr>
              <a:t> Sampling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肘形接點 4">
            <a:extLst>
              <a:ext uri="{FF2B5EF4-FFF2-40B4-BE49-F238E27FC236}">
                <a16:creationId xmlns:a16="http://schemas.microsoft.com/office/drawing/2014/main" id="{1ABDF74E-6D39-CA74-25B8-80EA51C1A7BE}"/>
              </a:ext>
            </a:extLst>
          </p:cNvPr>
          <p:cNvCxnSpPr>
            <a:cxnSpLocks/>
          </p:cNvCxnSpPr>
          <p:nvPr/>
        </p:nvCxnSpPr>
        <p:spPr>
          <a:xfrm>
            <a:off x="3714750" y="2090837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肘形接點 6">
            <a:extLst>
              <a:ext uri="{FF2B5EF4-FFF2-40B4-BE49-F238E27FC236}">
                <a16:creationId xmlns:a16="http://schemas.microsoft.com/office/drawing/2014/main" id="{F7B4984B-1377-B4FD-FA27-71A287A854F9}"/>
              </a:ext>
            </a:extLst>
          </p:cNvPr>
          <p:cNvCxnSpPr>
            <a:cxnSpLocks/>
          </p:cNvCxnSpPr>
          <p:nvPr/>
        </p:nvCxnSpPr>
        <p:spPr>
          <a:xfrm>
            <a:off x="3727450" y="3327239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肘形接點 7">
            <a:extLst>
              <a:ext uri="{FF2B5EF4-FFF2-40B4-BE49-F238E27FC236}">
                <a16:creationId xmlns:a16="http://schemas.microsoft.com/office/drawing/2014/main" id="{19788496-611F-9C41-8B25-569410397D8B}"/>
              </a:ext>
            </a:extLst>
          </p:cNvPr>
          <p:cNvCxnSpPr>
            <a:cxnSpLocks/>
          </p:cNvCxnSpPr>
          <p:nvPr/>
        </p:nvCxnSpPr>
        <p:spPr>
          <a:xfrm>
            <a:off x="3740150" y="4566157"/>
            <a:ext cx="12700" cy="1161578"/>
          </a:xfrm>
          <a:prstGeom prst="bentConnector3">
            <a:avLst>
              <a:gd name="adj1" fmla="val 459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EC7512EA-58D1-EC73-C4F0-05814C014790}"/>
              </a:ext>
            </a:extLst>
          </p:cNvPr>
          <p:cNvSpPr txBox="1"/>
          <p:nvPr/>
        </p:nvSpPr>
        <p:spPr>
          <a:xfrm>
            <a:off x="4502380" y="2326049"/>
            <a:ext cx="60540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Greedy decoding always selects the best choice at each time step and becomes problematic for early mistakes.</a:t>
            </a:r>
            <a:endParaRPr kumimoji="1"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10C92C5-8453-E0DA-30D7-9CF4F05FC5C9}"/>
              </a:ext>
            </a:extLst>
          </p:cNvPr>
          <p:cNvSpPr txBox="1"/>
          <p:nvPr/>
        </p:nvSpPr>
        <p:spPr>
          <a:xfrm>
            <a:off x="4502380" y="3715330"/>
            <a:ext cx="533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Models can fall into repetitive loops with beam search, especially for longer text.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FA58DF5-579F-1D84-3AC6-F63C4C753FA3}"/>
              </a:ext>
            </a:extLst>
          </p:cNvPr>
          <p:cNvSpPr txBox="1"/>
          <p:nvPr/>
        </p:nvSpPr>
        <p:spPr>
          <a:xfrm>
            <a:off x="4565880" y="4835210"/>
            <a:ext cx="5334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Random sampling takes words with low probabilities into considerations.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0658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/>
              <a:t>Top-p </a:t>
            </a:r>
            <a:r>
              <a:rPr kumimoji="1" lang="en-US" altLang="zh-TW" dirty="0"/>
              <a:t>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/>
              <p:nvPr/>
            </p:nvSpPr>
            <p:spPr>
              <a:xfrm>
                <a:off x="4245000" y="4223179"/>
                <a:ext cx="3399837" cy="6828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r>
                            <a:rPr kumimoji="1"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nary>
                    </m:oMath>
                  </m:oMathPara>
                </a14:m>
                <a:endParaRPr kumimoji="1" lang="zh-TW" altLang="en-US" sz="16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5000" y="4223179"/>
                <a:ext cx="3399837" cy="682879"/>
              </a:xfrm>
              <a:prstGeom prst="rect">
                <a:avLst/>
              </a:prstGeom>
              <a:blipFill>
                <a:blip r:embed="rId2"/>
                <a:stretch>
                  <a:fillRect l="-32090" t="-203636" r="-746" b="-28363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/>
              <p:nvPr/>
            </p:nvSpPr>
            <p:spPr>
              <a:xfrm>
                <a:off x="653143" y="2202855"/>
                <a:ext cx="1091837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Core idea: truncate the vocabulary based on </a:t>
                </a:r>
                <a:r>
                  <a:rPr kumimoji="1" lang="en-US" altLang="zh-TW" sz="2400" dirty="0">
                    <a:solidFill>
                      <a:srgbClr val="0070C0"/>
                    </a:solidFill>
                  </a:rPr>
                  <a:t>probability mass</a:t>
                </a:r>
              </a:p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Steps: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chemeClr val="tx1"/>
                    </a:solidFill>
                  </a:rPr>
                  <a:t>Define a value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 as the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probability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 threshold.</a:t>
                </a:r>
              </a:p>
              <a:p>
                <a:pPr marL="914400" lvl="1" indent="-457200" algn="just">
                  <a:buFont typeface="+mj-lt"/>
                  <a:buAutoNum type="arabicPeriod"/>
                </a:pP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Truncate the vocabulary whose sum of probabilities is greater than </a:t>
                </a:r>
                <a:r>
                  <a:rPr kumimoji="1" lang="en-US" altLang="zh-TW" sz="2400" i="1" dirty="0">
                    <a:solidFill>
                      <a:srgbClr val="FF0000"/>
                    </a:solidFill>
                  </a:rPr>
                  <a:t>p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 :</a:t>
                </a: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202855"/>
                <a:ext cx="10918370" cy="1569660"/>
              </a:xfrm>
              <a:prstGeom prst="rect">
                <a:avLst/>
              </a:prstGeom>
              <a:blipFill>
                <a:blip r:embed="rId3"/>
                <a:stretch>
                  <a:fillRect l="-697" t="-3200" b="-72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549D9B9-02A0-D4FC-C5B2-A385CEB31CCA}"/>
                  </a:ext>
                </a:extLst>
              </p:cNvPr>
              <p:cNvSpPr txBox="1"/>
              <p:nvPr/>
            </p:nvSpPr>
            <p:spPr>
              <a:xfrm>
                <a:off x="1970525" y="5293220"/>
                <a:ext cx="8642429" cy="86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2400" dirty="0">
                    <a:solidFill>
                      <a:schemeClr val="tx1"/>
                    </a:solidFill>
                  </a:rPr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kumimoji="1"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 is the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smallest</a:t>
                </a:r>
                <a:r>
                  <a:rPr kumimoji="1" lang="en-US" altLang="zh-TW" sz="2400" dirty="0">
                    <a:solidFill>
                      <a:schemeClr val="tx1"/>
                    </a:solidFill>
                  </a:rPr>
                  <a:t> set that fulfills the equation.</a:t>
                </a:r>
              </a:p>
              <a:p>
                <a:r>
                  <a:rPr kumimoji="1" lang="en-US" altLang="zh-TW" sz="2400" dirty="0">
                    <a:solidFill>
                      <a:schemeClr val="tx1"/>
                    </a:solidFill>
                  </a:rPr>
                  <a:t>Now you get a new truncated vocabulary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400" dirty="0">
                    <a:solidFill>
                      <a:schemeClr val="tx1"/>
                    </a:solidFill>
                  </a:rPr>
                  <a:t>.</a:t>
                </a:r>
                <a:endParaRPr lang="zh-TW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id="{7549D9B9-02A0-D4FC-C5B2-A385CEB31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25" y="5293220"/>
                <a:ext cx="8642429" cy="861646"/>
              </a:xfrm>
              <a:prstGeom prst="rect">
                <a:avLst/>
              </a:prstGeom>
              <a:blipFill>
                <a:blip r:embed="rId4"/>
                <a:stretch>
                  <a:fillRect l="-1175" t="-2899" b="-159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799C3715-261F-F7B7-BA8F-C6A3108F2959}"/>
              </a:ext>
            </a:extLst>
          </p:cNvPr>
          <p:cNvSpPr txBox="1"/>
          <p:nvPr/>
        </p:nvSpPr>
        <p:spPr>
          <a:xfrm>
            <a:off x="5944918" y="666229"/>
            <a:ext cx="5848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Representations. 2020.</a:t>
            </a:r>
            <a:endParaRPr kumimoji="1" lang="zh-TW" altLang="en-US" sz="1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8AF4CD-D1E6-1253-C5DC-C025561341A5}"/>
              </a:ext>
            </a:extLst>
          </p:cNvPr>
          <p:cNvSpPr txBox="1"/>
          <p:nvPr/>
        </p:nvSpPr>
        <p:spPr>
          <a:xfrm>
            <a:off x="653143" y="1688191"/>
            <a:ext cx="10918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又稱作 </a:t>
            </a:r>
            <a:r>
              <a:rPr kumimoji="1" lang="en-US" altLang="zh-TW" sz="2400" dirty="0"/>
              <a:t>Nucleus Sampling</a:t>
            </a:r>
            <a:endParaRPr kumimoji="1" lang="en-US" altLang="zh-TW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74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Top-p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621A175-86C9-C16F-87A1-2527A6135131}"/>
                  </a:ext>
                </a:extLst>
              </p:cNvPr>
              <p:cNvSpPr txBox="1"/>
              <p:nvPr/>
            </p:nvSpPr>
            <p:spPr>
              <a:xfrm>
                <a:off x="4723831" y="5454399"/>
                <a:ext cx="4791633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1" lang="en-US" altLang="zh-TW" sz="200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e>
                          <m:sSub>
                            <m:sSubPr>
                              <m:ctrlP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TW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TW" sz="20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1: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kumimoji="1" lang="en-US" altLang="zh-TW" sz="20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′)</m:t>
                              </m:r>
                            </m:e>
                            <m:e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5621A175-86C9-C16F-87A1-2527A6135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831" y="5454399"/>
                <a:ext cx="4791633" cy="686535"/>
              </a:xfrm>
              <a:prstGeom prst="rect">
                <a:avLst/>
              </a:prstGeom>
              <a:blipFill>
                <a:blip r:embed="rId2"/>
                <a:stretch>
                  <a:fillRect t="-225455" b="-3254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164C81-9C98-1FED-D812-CFC4C57FEB06}"/>
                  </a:ext>
                </a:extLst>
              </p:cNvPr>
              <p:cNvSpPr txBox="1"/>
              <p:nvPr/>
            </p:nvSpPr>
            <p:spPr>
              <a:xfrm>
                <a:off x="8882642" y="5475560"/>
                <a:ext cx="2205990" cy="412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if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TW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kumimoji="1" lang="zh-TW" altLang="en-US" sz="2000" dirty="0"/>
              </a:p>
            </p:txBody>
          </p:sp>
        </mc:Choice>
        <mc:Fallback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76164C81-9C98-1FED-D812-CFC4C57FEB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2642" y="5475560"/>
                <a:ext cx="2205990" cy="412934"/>
              </a:xfrm>
              <a:prstGeom prst="rect">
                <a:avLst/>
              </a:prstGeom>
              <a:blipFill>
                <a:blip r:embed="rId3"/>
                <a:stretch>
                  <a:fillRect l="-2857" t="-6061" b="-242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170D7B6E-F39B-BD00-604E-5AF99C28D756}"/>
              </a:ext>
            </a:extLst>
          </p:cNvPr>
          <p:cNvSpPr txBox="1"/>
          <p:nvPr/>
        </p:nvSpPr>
        <p:spPr>
          <a:xfrm>
            <a:off x="8890442" y="5786317"/>
            <a:ext cx="22059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otherwise</a:t>
            </a:r>
            <a:endParaRPr kumimoji="1" lang="zh-TW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/>
              <p:nvPr/>
            </p:nvSpPr>
            <p:spPr>
              <a:xfrm>
                <a:off x="4467775" y="4615428"/>
                <a:ext cx="4791633" cy="56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sz="2000" dirty="0"/>
              </a:p>
            </p:txBody>
          </p:sp>
        </mc:Choice>
        <mc:Fallback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26D54A39-D928-2CBC-8D9F-03F37CB4C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7775" y="4615428"/>
                <a:ext cx="4791633" cy="569067"/>
              </a:xfrm>
              <a:prstGeom prst="rect">
                <a:avLst/>
              </a:prstGeom>
              <a:blipFill>
                <a:blip r:embed="rId4"/>
                <a:stretch>
                  <a:fillRect t="-200000" b="-2804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/>
              <p:nvPr/>
            </p:nvSpPr>
            <p:spPr>
              <a:xfrm>
                <a:off x="653144" y="1659408"/>
                <a:ext cx="10918370" cy="2649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Core idea: truncate the vocabulary based on </a:t>
                </a:r>
                <a:r>
                  <a:rPr kumimoji="1" lang="en-US" altLang="zh-TW" sz="2400" dirty="0">
                    <a:solidFill>
                      <a:srgbClr val="0070C0"/>
                    </a:solidFill>
                  </a:rPr>
                  <a:t>probability mass</a:t>
                </a:r>
                <a:endParaRPr kumimoji="1" lang="en-US" altLang="zh-TW" sz="2400" dirty="0"/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Steps:</a:t>
                </a:r>
                <a:endParaRPr kumimoji="1" lang="en-US" altLang="zh-TW" sz="2400" dirty="0">
                  <a:solidFill>
                    <a:srgbClr val="FF0000"/>
                  </a:solidFill>
                </a:endParaRPr>
              </a:p>
              <a:p>
                <a:pPr lvl="1" algn="just">
                  <a:lnSpc>
                    <a:spcPct val="150000"/>
                  </a:lnSpc>
                </a:pPr>
                <a:r>
                  <a:rPr kumimoji="1" lang="en-US" altLang="zh-TW" sz="2400" dirty="0"/>
                  <a:t>3. Re-build the probability distribution based on the following normalization: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3-1. 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的機率值加總</a:t>
                </a:r>
                <a:endParaRPr kumimoji="1" lang="en-US" altLang="zh-TW" sz="24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內的每個機率值</a:t>
                </a:r>
                <a:r>
                  <a:rPr kumimoji="1" lang="en-US" altLang="zh-TW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/</a:t>
                </a:r>
                <a:r>
                  <a:rPr kumimoji="1" lang="zh-TW" altLang="en-US" sz="24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加總</a:t>
                </a:r>
                <a:endParaRPr kumimoji="1" lang="en-US" altLang="zh-TW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D0E6B305-D625-C6BC-15A3-6D8195F2C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1659408"/>
                <a:ext cx="10918370" cy="2649700"/>
              </a:xfrm>
              <a:prstGeom prst="rect">
                <a:avLst/>
              </a:prstGeom>
              <a:blipFill>
                <a:blip r:embed="rId5"/>
                <a:stretch>
                  <a:fillRect l="-697" t="-1905" b="-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514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9018C0-1A9F-B638-8E44-34573FB15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機率重新調整 </a:t>
            </a:r>
            <a:r>
              <a:rPr kumimoji="1" lang="en-US" altLang="zh-TW" dirty="0">
                <a:ea typeface="Microsoft JhengHei" panose="020B0604030504040204" pitchFamily="34" charset="-120"/>
              </a:rPr>
              <a:t>toy example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AA4BC89-14C5-3062-55C0-5137E485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E2A1081-1C84-EB88-9D9D-D7EB34B1283F}"/>
              </a:ext>
            </a:extLst>
          </p:cNvPr>
          <p:cNvSpPr/>
          <p:nvPr/>
        </p:nvSpPr>
        <p:spPr>
          <a:xfrm>
            <a:off x="876300" y="1946910"/>
            <a:ext cx="3299460" cy="1863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D168C0-408B-7FDA-0279-3264F7B8821F}"/>
              </a:ext>
            </a:extLst>
          </p:cNvPr>
          <p:cNvSpPr txBox="1"/>
          <p:nvPr/>
        </p:nvSpPr>
        <p:spPr>
          <a:xfrm>
            <a:off x="4876799" y="2461260"/>
            <a:ext cx="2749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任意門的機率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1/4</a:t>
            </a:r>
            <a:endParaRPr kumimoji="1"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294D70EE-F83B-5661-9B7B-DD4C88A4FFDA}"/>
              </a:ext>
            </a:extLst>
          </p:cNvPr>
          <p:cNvSpPr txBox="1"/>
          <p:nvPr/>
        </p:nvSpPr>
        <p:spPr>
          <a:xfrm>
            <a:off x="4876799" y="4713208"/>
            <a:ext cx="51721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任意門的機率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0.25 / (0.25+0.25+0.25) = 1/3</a:t>
            </a:r>
            <a:endParaRPr kumimoji="1"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4D5D61C-4B52-8B94-9588-1F9CF3142572}"/>
              </a:ext>
            </a:extLst>
          </p:cNvPr>
          <p:cNvSpPr txBox="1"/>
          <p:nvPr/>
        </p:nvSpPr>
        <p:spPr>
          <a:xfrm>
            <a:off x="1322070" y="2630805"/>
            <a:ext cx="411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A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87C88FFF-A5E3-5A0D-C939-75FFFA284A8E}"/>
              </a:ext>
            </a:extLst>
          </p:cNvPr>
          <p:cNvSpPr txBox="1"/>
          <p:nvPr/>
        </p:nvSpPr>
        <p:spPr>
          <a:xfrm>
            <a:off x="1714500" y="3242862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47DF1E9-EA9E-A3EE-ECE9-3915384D48CB}"/>
              </a:ext>
            </a:extLst>
          </p:cNvPr>
          <p:cNvSpPr txBox="1"/>
          <p:nvPr/>
        </p:nvSpPr>
        <p:spPr>
          <a:xfrm>
            <a:off x="3173730" y="3185398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C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AE5BA1D7-DF11-C97A-A923-391E8EA1C771}"/>
              </a:ext>
            </a:extLst>
          </p:cNvPr>
          <p:cNvSpPr/>
          <p:nvPr/>
        </p:nvSpPr>
        <p:spPr>
          <a:xfrm>
            <a:off x="1676400" y="5011297"/>
            <a:ext cx="350520" cy="350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8FA5CF7-956B-3286-1C78-B96F220F6249}"/>
              </a:ext>
            </a:extLst>
          </p:cNvPr>
          <p:cNvSpPr/>
          <p:nvPr/>
        </p:nvSpPr>
        <p:spPr>
          <a:xfrm>
            <a:off x="2125980" y="5598038"/>
            <a:ext cx="350520" cy="350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6656436-4103-EBFD-4886-08B64FEB561A}"/>
              </a:ext>
            </a:extLst>
          </p:cNvPr>
          <p:cNvSpPr txBox="1"/>
          <p:nvPr/>
        </p:nvSpPr>
        <p:spPr>
          <a:xfrm>
            <a:off x="1322070" y="5058922"/>
            <a:ext cx="411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A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DB9FECC-1021-7A5B-4E22-AA0533C075B6}"/>
              </a:ext>
            </a:extLst>
          </p:cNvPr>
          <p:cNvSpPr txBox="1"/>
          <p:nvPr/>
        </p:nvSpPr>
        <p:spPr>
          <a:xfrm>
            <a:off x="1764030" y="5569462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5AB1E5AD-9720-7825-51AF-C6C667245077}"/>
              </a:ext>
            </a:extLst>
          </p:cNvPr>
          <p:cNvSpPr txBox="1"/>
          <p:nvPr/>
        </p:nvSpPr>
        <p:spPr>
          <a:xfrm>
            <a:off x="4876800" y="5121906"/>
            <a:ext cx="5304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竹蜻蜓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0.25 / (0.25+0.25+0.25) = 1/3</a:t>
            </a: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竹蜻蜓Ｂ機率</a:t>
            </a:r>
            <a:r>
              <a:rPr kumimoji="1" lang="zh-TW" altLang="en-US" dirty="0"/>
              <a:t>：</a:t>
            </a:r>
            <a:r>
              <a:rPr kumimoji="1" lang="en-US" altLang="zh-TW" dirty="0"/>
              <a:t>0.25 / (0.25+0.25+0.25) = 1/3</a:t>
            </a:r>
            <a:endParaRPr kumimoji="1" lang="zh-TW" altLang="en-US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51F42EB1-CE8F-D25E-D278-168B116E48FC}"/>
              </a:ext>
            </a:extLst>
          </p:cNvPr>
          <p:cNvGrpSpPr/>
          <p:nvPr/>
        </p:nvGrpSpPr>
        <p:grpSpPr>
          <a:xfrm>
            <a:off x="2781300" y="3018852"/>
            <a:ext cx="563880" cy="458466"/>
            <a:chOff x="3192780" y="2330900"/>
            <a:chExt cx="563880" cy="458466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C5D9A7C-D568-A11B-7937-0E6158B9BC0C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>
              <a:extLst>
                <a:ext uri="{FF2B5EF4-FFF2-40B4-BE49-F238E27FC236}">
                  <a16:creationId xmlns:a16="http://schemas.microsoft.com/office/drawing/2014/main" id="{4F80CAF4-39EE-DB77-A2D0-42E81CB5F123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群組 42">
            <a:extLst>
              <a:ext uri="{FF2B5EF4-FFF2-40B4-BE49-F238E27FC236}">
                <a16:creationId xmlns:a16="http://schemas.microsoft.com/office/drawing/2014/main" id="{372ED4F9-BEF5-3528-B7BF-82D8C93DC781}"/>
              </a:ext>
            </a:extLst>
          </p:cNvPr>
          <p:cNvGrpSpPr/>
          <p:nvPr/>
        </p:nvGrpSpPr>
        <p:grpSpPr>
          <a:xfrm>
            <a:off x="1914525" y="3115590"/>
            <a:ext cx="563880" cy="458466"/>
            <a:chOff x="3192780" y="2330900"/>
            <a:chExt cx="563880" cy="458466"/>
          </a:xfrm>
        </p:grpSpPr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B5CC43DA-949A-5963-1967-0B75970CB21D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522ECEEF-3A8B-DED8-6097-09E2A0FDCC3B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4B3FD234-7A94-2F1F-1991-1020E3294E2B}"/>
              </a:ext>
            </a:extLst>
          </p:cNvPr>
          <p:cNvGrpSpPr/>
          <p:nvPr/>
        </p:nvGrpSpPr>
        <p:grpSpPr>
          <a:xfrm>
            <a:off x="1451610" y="2523749"/>
            <a:ext cx="563880" cy="458466"/>
            <a:chOff x="3192780" y="2330900"/>
            <a:chExt cx="563880" cy="458466"/>
          </a:xfrm>
        </p:grpSpPr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98277F3E-117A-31A9-8B45-B1C494804F38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接點 47">
              <a:extLst>
                <a:ext uri="{FF2B5EF4-FFF2-40B4-BE49-F238E27FC236}">
                  <a16:creationId xmlns:a16="http://schemas.microsoft.com/office/drawing/2014/main" id="{934B781E-9AA2-9067-DA22-5576FD0136F0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0" name="圖形 49" descr="關上的門 以實心填滿">
            <a:extLst>
              <a:ext uri="{FF2B5EF4-FFF2-40B4-BE49-F238E27FC236}">
                <a16:creationId xmlns:a16="http://schemas.microsoft.com/office/drawing/2014/main" id="{9B9CDD66-3378-434B-FBDD-303D6AF3E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280" y="2243269"/>
            <a:ext cx="560960" cy="560960"/>
          </a:xfrm>
          <a:prstGeom prst="rect">
            <a:avLst/>
          </a:prstGeom>
        </p:spPr>
      </p:pic>
      <p:sp>
        <p:nvSpPr>
          <p:cNvPr id="51" name="橢圓 50">
            <a:extLst>
              <a:ext uri="{FF2B5EF4-FFF2-40B4-BE49-F238E27FC236}">
                <a16:creationId xmlns:a16="http://schemas.microsoft.com/office/drawing/2014/main" id="{AA5703F0-2508-4D9B-82E1-8A7FA952DB9D}"/>
              </a:ext>
            </a:extLst>
          </p:cNvPr>
          <p:cNvSpPr/>
          <p:nvPr/>
        </p:nvSpPr>
        <p:spPr>
          <a:xfrm>
            <a:off x="876300" y="4485293"/>
            <a:ext cx="3299460" cy="1863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50EE90A9-B308-1DE7-A3DF-3356BB220B32}"/>
              </a:ext>
            </a:extLst>
          </p:cNvPr>
          <p:cNvSpPr txBox="1"/>
          <p:nvPr/>
        </p:nvSpPr>
        <p:spPr>
          <a:xfrm>
            <a:off x="1322070" y="5169188"/>
            <a:ext cx="41148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A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C7689753-FEDB-A6A5-0354-48BD74354D3E}"/>
              </a:ext>
            </a:extLst>
          </p:cNvPr>
          <p:cNvSpPr txBox="1"/>
          <p:nvPr/>
        </p:nvSpPr>
        <p:spPr>
          <a:xfrm>
            <a:off x="1714500" y="5781245"/>
            <a:ext cx="41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B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B9D527F0-F63B-9D86-3A61-0B975A4A8E6E}"/>
              </a:ext>
            </a:extLst>
          </p:cNvPr>
          <p:cNvGrpSpPr/>
          <p:nvPr/>
        </p:nvGrpSpPr>
        <p:grpSpPr>
          <a:xfrm>
            <a:off x="1914525" y="5653973"/>
            <a:ext cx="563880" cy="458466"/>
            <a:chOff x="3192780" y="2330900"/>
            <a:chExt cx="563880" cy="458466"/>
          </a:xfrm>
        </p:grpSpPr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03FEF4E6-492F-0E97-06E9-8A4C0C77421A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線接點 59">
              <a:extLst>
                <a:ext uri="{FF2B5EF4-FFF2-40B4-BE49-F238E27FC236}">
                  <a16:creationId xmlns:a16="http://schemas.microsoft.com/office/drawing/2014/main" id="{2D1A9A2C-AB7C-F74D-8C0A-D2F4755932CD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B0F3F1FD-04E5-03A1-2CED-741770609A92}"/>
              </a:ext>
            </a:extLst>
          </p:cNvPr>
          <p:cNvGrpSpPr/>
          <p:nvPr/>
        </p:nvGrpSpPr>
        <p:grpSpPr>
          <a:xfrm>
            <a:off x="1451610" y="5062132"/>
            <a:ext cx="563880" cy="458466"/>
            <a:chOff x="3192780" y="2330900"/>
            <a:chExt cx="563880" cy="458466"/>
          </a:xfrm>
        </p:grpSpPr>
        <p:cxnSp>
          <p:nvCxnSpPr>
            <p:cNvPr id="62" name="直線接點 61">
              <a:extLst>
                <a:ext uri="{FF2B5EF4-FFF2-40B4-BE49-F238E27FC236}">
                  <a16:creationId xmlns:a16="http://schemas.microsoft.com/office/drawing/2014/main" id="{A2A7F8C5-A5BC-ECDD-4151-5AEA767DC081}"/>
                </a:ext>
              </a:extLst>
            </p:cNvPr>
            <p:cNvCxnSpPr>
              <a:cxnSpLocks/>
            </p:cNvCxnSpPr>
            <p:nvPr/>
          </p:nvCxnSpPr>
          <p:spPr>
            <a:xfrm>
              <a:off x="3192780" y="2330900"/>
              <a:ext cx="563880" cy="644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5BDE573F-8749-3952-0138-0F55724005EC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2363122"/>
              <a:ext cx="0" cy="426244"/>
            </a:xfrm>
            <a:prstGeom prst="line">
              <a:avLst/>
            </a:prstGeom>
            <a:ln w="28575">
              <a:solidFill>
                <a:srgbClr val="FFBE3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4" name="圖形 1023" descr="關上的門 以實心填滿">
            <a:extLst>
              <a:ext uri="{FF2B5EF4-FFF2-40B4-BE49-F238E27FC236}">
                <a16:creationId xmlns:a16="http://schemas.microsoft.com/office/drawing/2014/main" id="{049267F0-385C-F770-4A38-C5EDD2815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1280" y="4781652"/>
            <a:ext cx="560960" cy="5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8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7" grpId="0" animBg="1"/>
      <p:bldP spid="29" grpId="0" animBg="1"/>
      <p:bldP spid="31" grpId="0"/>
      <p:bldP spid="32" grpId="0"/>
      <p:bldP spid="34" grpId="0"/>
      <p:bldP spid="51" grpId="0" animBg="1"/>
      <p:bldP spid="52" grpId="0"/>
      <p:bldP spid="5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5216E0-0CF9-A7C5-AD66-52E381D32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Top-p Sampling example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07FA4B4-9F19-ADBB-13CD-58090215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表格 6">
            <a:extLst>
              <a:ext uri="{FF2B5EF4-FFF2-40B4-BE49-F238E27FC236}">
                <a16:creationId xmlns:a16="http://schemas.microsoft.com/office/drawing/2014/main" id="{3969D554-220C-0034-E39D-5C7488E709BD}"/>
              </a:ext>
            </a:extLst>
          </p:cNvPr>
          <p:cNvGraphicFramePr>
            <a:graphicFrameLocks noGrp="1"/>
          </p:cNvGraphicFramePr>
          <p:nvPr/>
        </p:nvGraphicFramePr>
        <p:xfrm>
          <a:off x="759382" y="2406812"/>
          <a:ext cx="348268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340">
                  <a:extLst>
                    <a:ext uri="{9D8B030D-6E8A-4147-A177-3AD203B41FA5}">
                      <a16:colId xmlns:a16="http://schemas.microsoft.com/office/drawing/2014/main" val="3107275244"/>
                    </a:ext>
                  </a:extLst>
                </a:gridCol>
                <a:gridCol w="1741340">
                  <a:extLst>
                    <a:ext uri="{9D8B030D-6E8A-4147-A177-3AD203B41FA5}">
                      <a16:colId xmlns:a16="http://schemas.microsoft.com/office/drawing/2014/main" val="3943062138"/>
                    </a:ext>
                  </a:extLst>
                </a:gridCol>
              </a:tblGrid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Token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Probability (p)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017145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471651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dog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465654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car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12913"/>
                  </a:ext>
                </a:extLst>
              </a:tr>
              <a:tr h="338965">
                <a:tc>
                  <a:txBody>
                    <a:bodyPr/>
                    <a:lstStyle/>
                    <a:p>
                      <a:r>
                        <a:rPr lang="en-US" altLang="zh-TW" dirty="0"/>
                        <a:t>book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0.05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49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704C636-4D8F-6CCC-F3E3-CC2D09557546}"/>
                  </a:ext>
                </a:extLst>
              </p:cNvPr>
              <p:cNvSpPr txBox="1"/>
              <p:nvPr/>
            </p:nvSpPr>
            <p:spPr>
              <a:xfrm>
                <a:off x="4939645" y="2875726"/>
                <a:ext cx="5099902" cy="720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設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p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為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0.8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那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中只會有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cat 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和 </a:t>
                </a: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dog</a:t>
                </a:r>
                <a:r>
                  <a:rPr kumimoji="1" lang="zh-TW" altLang="en-US" sz="2000" dirty="0">
                    <a:ea typeface="Microsoft JhengHei" panose="020B0604030504040204" pitchFamily="34" charset="-120"/>
                  </a:rPr>
                  <a:t> 兩個詞</a:t>
                </a: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C704C636-4D8F-6CCC-F3E3-CC2D09557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9645" y="2875726"/>
                <a:ext cx="5099902" cy="720710"/>
              </a:xfrm>
              <a:prstGeom prst="rect">
                <a:avLst/>
              </a:prstGeom>
              <a:blipFill>
                <a:blip r:embed="rId2"/>
                <a:stretch>
                  <a:fillRect l="-993" t="-5172" b="-137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598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Transformer </a:t>
            </a:r>
            <a:r>
              <a:rPr kumimoji="1" lang="zh-TW" altLang="en-US" sz="2400" dirty="0"/>
              <a:t>架構的後續應用</a:t>
            </a:r>
            <a:r>
              <a:rPr kumimoji="1" lang="en-US" altLang="zh-TW" sz="2400" dirty="0"/>
              <a:t>2 – GPT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Decoding strategies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LLM (</a:t>
            </a:r>
            <a:r>
              <a:rPr kumimoji="1" lang="zh-TW" altLang="en-US" sz="2400" dirty="0"/>
              <a:t>以 </a:t>
            </a:r>
            <a:r>
              <a:rPr kumimoji="1" lang="en-US" altLang="zh-TW" sz="2400" dirty="0" err="1"/>
              <a:t>InstructGPT</a:t>
            </a:r>
            <a:r>
              <a:rPr kumimoji="1" lang="zh-TW" altLang="en-US" sz="2400" dirty="0"/>
              <a:t> 為例</a:t>
            </a:r>
            <a:r>
              <a:rPr kumimoji="1" lang="en-US" altLang="zh-TW" sz="2400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RAG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9F9FED-F36E-501B-F83A-B17BF460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Top-k Sampling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090CB-7F52-C9F5-4941-68BEC361A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079F991-495E-FE42-0B09-D3DFE93BA962}"/>
                  </a:ext>
                </a:extLst>
              </p:cNvPr>
              <p:cNvSpPr txBox="1"/>
              <p:nvPr/>
            </p:nvSpPr>
            <p:spPr>
              <a:xfrm>
                <a:off x="653144" y="1638639"/>
                <a:ext cx="10357364" cy="37886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Core idea: truncate the vocabulary with </a:t>
                </a:r>
                <a:r>
                  <a:rPr kumimoji="1" lang="en-US" altLang="zh-TW" sz="2000" dirty="0">
                    <a:solidFill>
                      <a:srgbClr val="0070C0"/>
                    </a:solidFill>
                    <a:ea typeface="Microsoft JhengHei" panose="020B0604030504040204" pitchFamily="34" charset="-120"/>
                  </a:rPr>
                  <a:t>the most probable words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000" dirty="0">
                    <a:ea typeface="Microsoft JhengHei" panose="020B0604030504040204" pitchFamily="34" charset="-120"/>
                  </a:rPr>
                  <a:t>Steps: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Define a value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as the size of truncated vocabulary.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Leave the </a:t>
                </a:r>
                <a14:m>
                  <m:oMath xmlns:m="http://schemas.openxmlformats.org/officeDocument/2006/math">
                    <m:r>
                      <a:rPr kumimoji="1" lang="en-US" altLang="zh-TW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words with the highest probabilities. Now you get a new truncated vocabulary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. (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假設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k=40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，那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就只剩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40</a:t>
                </a:r>
                <a:r>
                  <a:rPr kumimoji="1" lang="zh-TW" altLang="en-US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個</a:t>
                </a: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 tokens)</a:t>
                </a:r>
              </a:p>
              <a:p>
                <a:pPr marL="914400" lvl="1" indent="-457200" algn="just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en-US" altLang="zh-TW" sz="2000" dirty="0">
                    <a:solidFill>
                      <a:schemeClr val="tx1"/>
                    </a:solidFill>
                    <a:ea typeface="Microsoft JhengHei" panose="020B0604030504040204" pitchFamily="34" charset="-120"/>
                  </a:rPr>
                  <a:t>Re-build the probability distribution based on the following normalization:</a:t>
                </a: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3-1.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把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的機率值加總</a:t>
                </a:r>
                <a:endParaRPr kumimoji="1" lang="en-US" altLang="zh-TW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  <a:p>
                <a:pPr lvl="2" algn="just">
                  <a:lnSpc>
                    <a:spcPct val="150000"/>
                  </a:lnSpc>
                </a:pP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3-2.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TW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1" lang="en-US" altLang="zh-TW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 內的每個機率值</a:t>
                </a:r>
                <a:r>
                  <a:rPr kumimoji="1" lang="en-US" altLang="zh-TW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/</a:t>
                </a:r>
                <a:r>
                  <a:rPr kumimoji="1" lang="zh-TW" altLang="en-US" sz="2000" dirty="0">
                    <a:solidFill>
                      <a:srgbClr val="FF0000"/>
                    </a:solidFill>
                    <a:ea typeface="Microsoft JhengHei" panose="020B0604030504040204" pitchFamily="34" charset="-120"/>
                  </a:rPr>
                  <a:t>加總</a:t>
                </a:r>
                <a:endParaRPr kumimoji="1" lang="en-US" altLang="zh-TW" sz="2000" dirty="0">
                  <a:solidFill>
                    <a:srgbClr val="FF0000"/>
                  </a:solidFill>
                  <a:ea typeface="Microsoft JhengHei" panose="020B0604030504040204" pitchFamily="34" charset="-120"/>
                </a:endParaRPr>
              </a:p>
            </p:txBody>
          </p:sp>
        </mc:Choice>
        <mc:Fallback>
          <p:sp>
            <p:nvSpPr>
              <p:cNvPr id="5" name="文字方塊 4">
                <a:extLst>
                  <a:ext uri="{FF2B5EF4-FFF2-40B4-BE49-F238E27FC236}">
                    <a16:creationId xmlns:a16="http://schemas.microsoft.com/office/drawing/2014/main" id="{C079F991-495E-FE42-0B09-D3DFE93BA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4" y="1638639"/>
                <a:ext cx="10357364" cy="3788666"/>
              </a:xfrm>
              <a:prstGeom prst="rect">
                <a:avLst/>
              </a:prstGeom>
              <a:blipFill>
                <a:blip r:embed="rId2"/>
                <a:stretch>
                  <a:fillRect l="-490" r="-735" b="-167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群組 10">
            <a:extLst>
              <a:ext uri="{FF2B5EF4-FFF2-40B4-BE49-F238E27FC236}">
                <a16:creationId xmlns:a16="http://schemas.microsoft.com/office/drawing/2014/main" id="{14D8C8A5-98C9-0442-07A6-A61E9E6E21C3}"/>
              </a:ext>
            </a:extLst>
          </p:cNvPr>
          <p:cNvGrpSpPr/>
          <p:nvPr/>
        </p:nvGrpSpPr>
        <p:grpSpPr>
          <a:xfrm>
            <a:off x="5882390" y="5484218"/>
            <a:ext cx="5719060" cy="732288"/>
            <a:chOff x="4893895" y="5194759"/>
            <a:chExt cx="5719060" cy="73228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8A26D608-1594-FEFA-01BC-40058A3120DE}"/>
                    </a:ext>
                  </a:extLst>
                </p:cNvPr>
                <p:cNvSpPr txBox="1"/>
                <p:nvPr/>
              </p:nvSpPr>
              <p:spPr>
                <a:xfrm>
                  <a:off x="4893895" y="5194759"/>
                  <a:ext cx="3450742" cy="68653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smtClean="0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p>
                            <m:r>
                              <a:rPr kumimoji="1" lang="en-US" altLang="zh-TW" sz="2000" b="0" i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kumimoji="1" lang="en-US" altLang="zh-TW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kumimoji="1" lang="en-US" altLang="zh-TW" sz="2000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e>
                            <m:sSub>
                              <m:sSubPr>
                                <m:ctrlP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kumimoji="1" lang="en-US" altLang="zh-TW" sz="20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kumimoji="1" lang="en-US" altLang="zh-TW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kumimoji="1" lang="en-US" altLang="zh-TW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1:</m:t>
                                    </m:r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kumimoji="1" lang="en-US" altLang="zh-TW" sz="2000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)/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e>
                                <m:r>
                                  <a:rPr kumimoji="1" lang="en-US" altLang="zh-TW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6" name="文字方塊 5">
                  <a:extLst>
                    <a:ext uri="{FF2B5EF4-FFF2-40B4-BE49-F238E27FC236}">
                      <a16:creationId xmlns:a16="http://schemas.microsoft.com/office/drawing/2014/main" id="{8A26D608-1594-FEFA-01BC-40058A3120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93895" y="5194759"/>
                  <a:ext cx="3450742" cy="686535"/>
                </a:xfrm>
                <a:prstGeom prst="rect">
                  <a:avLst/>
                </a:prstGeom>
                <a:blipFill>
                  <a:blip r:embed="rId3"/>
                  <a:stretch>
                    <a:fillRect l="-735" t="-231481" r="-1838" b="-33333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8E64718-DCDA-C7F3-A694-E3AA07FAD357}"/>
                    </a:ext>
                  </a:extLst>
                </p:cNvPr>
                <p:cNvSpPr txBox="1"/>
                <p:nvPr/>
              </p:nvSpPr>
              <p:spPr>
                <a:xfrm>
                  <a:off x="8398846" y="5212828"/>
                  <a:ext cx="2205990" cy="4129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2000" dirty="0"/>
                    <a:t>if </a:t>
                  </a:r>
                  <a14:m>
                    <m:oMath xmlns:m="http://schemas.openxmlformats.org/officeDocument/2006/math"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TW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endParaRPr kumimoji="1" lang="zh-TW" altLang="en-US" sz="2000" dirty="0"/>
                </a:p>
              </p:txBody>
            </p:sp>
          </mc:Choice>
          <mc:Fallback xmlns="">
            <p:sp>
              <p:nvSpPr>
                <p:cNvPr id="7" name="文字方塊 6">
                  <a:extLst>
                    <a:ext uri="{FF2B5EF4-FFF2-40B4-BE49-F238E27FC236}">
                      <a16:creationId xmlns:a16="http://schemas.microsoft.com/office/drawing/2014/main" id="{08E64718-DCDA-C7F3-A694-E3AA07FAD3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8846" y="5212828"/>
                  <a:ext cx="2205990" cy="412934"/>
                </a:xfrm>
                <a:prstGeom prst="rect">
                  <a:avLst/>
                </a:prstGeom>
                <a:blipFill>
                  <a:blip r:embed="rId4"/>
                  <a:stretch>
                    <a:fillRect l="-3448" t="-6061" b="-2727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D27A4DCD-A76E-1DFE-C4AB-4C5DF2827CDD}"/>
                </a:ext>
              </a:extLst>
            </p:cNvPr>
            <p:cNvSpPr txBox="1"/>
            <p:nvPr/>
          </p:nvSpPr>
          <p:spPr>
            <a:xfrm>
              <a:off x="8406965" y="5526937"/>
              <a:ext cx="220599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2000" dirty="0"/>
                <a:t>otherwise</a:t>
              </a:r>
              <a:endParaRPr kumimoji="1" lang="zh-TW" altLang="en-US" sz="20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1DC8FF9-69EF-7839-8AE6-F42E90325D73}"/>
                  </a:ext>
                </a:extLst>
              </p:cNvPr>
              <p:cNvSpPr txBox="1"/>
              <p:nvPr/>
            </p:nvSpPr>
            <p:spPr>
              <a:xfrm>
                <a:off x="5618225" y="4790583"/>
                <a:ext cx="3450742" cy="56906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kumimoji="1" lang="en-US" altLang="zh-TW" sz="20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kumimoji="1" lang="en-US" altLang="zh-TW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sub>
                        <m:sup/>
                        <m:e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kumimoji="1" lang="en-US" altLang="zh-TW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zh-TW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21DC8FF9-69EF-7839-8AE6-F42E90325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225" y="4790583"/>
                <a:ext cx="3450742" cy="569067"/>
              </a:xfrm>
              <a:prstGeom prst="rect">
                <a:avLst/>
              </a:prstGeom>
              <a:blipFill>
                <a:blip r:embed="rId5"/>
                <a:stretch>
                  <a:fillRect l="-2198" t="-204444" b="-28888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3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A13C010-5411-6155-5639-C3C0C1FE0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9"/>
          <a:stretch/>
        </p:blipFill>
        <p:spPr>
          <a:xfrm>
            <a:off x="5219701" y="2572494"/>
            <a:ext cx="5956691" cy="33001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8B1EC0-9BAD-9403-D501-16024AE6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Problem of Top-k Sampling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9400D-E340-7BC3-4B50-23437CB8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A732E6-6E7E-890C-11A1-97B156E8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01"/>
          <a:stretch/>
        </p:blipFill>
        <p:spPr>
          <a:xfrm>
            <a:off x="936069" y="2572494"/>
            <a:ext cx="4344592" cy="33001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E1E5B0-DDE4-5362-011A-ECD31ABA823C}"/>
              </a:ext>
            </a:extLst>
          </p:cNvPr>
          <p:cNvSpPr txBox="1"/>
          <p:nvPr/>
        </p:nvSpPr>
        <p:spPr>
          <a:xfrm>
            <a:off x="733277" y="1716149"/>
            <a:ext cx="977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Top-k sampling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k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值需根據情況調整</a:t>
            </a:r>
            <a:endParaRPr kumimoji="1" lang="en-US" altLang="zh-TW" sz="24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282DAA-761C-34B6-27BB-7104DA1DF515}"/>
              </a:ext>
            </a:extLst>
          </p:cNvPr>
          <p:cNvSpPr txBox="1"/>
          <p:nvPr/>
        </p:nvSpPr>
        <p:spPr>
          <a:xfrm>
            <a:off x="397002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CA9995-CAC8-3BB1-8968-F6D0C06384E6}"/>
              </a:ext>
            </a:extLst>
          </p:cNvPr>
          <p:cNvSpPr txBox="1"/>
          <p:nvPr/>
        </p:nvSpPr>
        <p:spPr>
          <a:xfrm>
            <a:off x="885444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F20B48-625E-1B28-8070-870F5D55E1E5}"/>
              </a:ext>
            </a:extLst>
          </p:cNvPr>
          <p:cNvSpPr txBox="1"/>
          <p:nvPr/>
        </p:nvSpPr>
        <p:spPr>
          <a:xfrm>
            <a:off x="1020485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如果太小的話，容易錯過最正確的字 </a:t>
            </a:r>
            <a:r>
              <a:rPr kumimoji="1" lang="en-US" altLang="zh-TW" dirty="0">
                <a:ea typeface="Microsoft JhengHei" panose="020B0604030504040204" pitchFamily="34" charset="-120"/>
              </a:rPr>
              <a:t>-&gt; k</a:t>
            </a:r>
            <a:r>
              <a:rPr kumimoji="1" lang="zh-TW" altLang="en-US" dirty="0">
                <a:ea typeface="Microsoft JhengHei" panose="020B0604030504040204" pitchFamily="34" charset="-120"/>
              </a:rPr>
              <a:t> 要設大一點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8D41ED-41E2-EB4B-EB55-DA226326CDE4}"/>
              </a:ext>
            </a:extLst>
          </p:cNvPr>
          <p:cNvSpPr txBox="1"/>
          <p:nvPr/>
        </p:nvSpPr>
        <p:spPr>
          <a:xfrm>
            <a:off x="6128656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如果太大的話，容易取到與上下文無關的字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en-US" altLang="zh-TW" dirty="0">
                <a:ea typeface="Microsoft JhengHei" panose="020B0604030504040204" pitchFamily="34" charset="-120"/>
              </a:rPr>
              <a:t>k</a:t>
            </a:r>
            <a:r>
              <a:rPr kumimoji="1" lang="zh-TW" altLang="en-US" dirty="0">
                <a:ea typeface="Microsoft JhengHei" panose="020B0604030504040204" pitchFamily="34" charset="-120"/>
              </a:rPr>
              <a:t> 要設小一點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3793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0A13C010-5411-6155-5639-C3C0C1FE06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279"/>
          <a:stretch/>
        </p:blipFill>
        <p:spPr>
          <a:xfrm>
            <a:off x="5219701" y="2572494"/>
            <a:ext cx="5956691" cy="330015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C8B1EC0-9BAD-9403-D501-16024AE65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Problem of Top-k Sampling</a:t>
            </a:r>
            <a:r>
              <a:rPr kumimoji="1" lang="zh-TW" altLang="en-US" dirty="0"/>
              <a:t> </a:t>
            </a:r>
            <a:r>
              <a:rPr kumimoji="1" lang="en-US" altLang="zh-TW" dirty="0"/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看看</a:t>
            </a:r>
            <a:r>
              <a:rPr kumimoji="1" lang="zh-TW" altLang="en-US" dirty="0"/>
              <a:t> </a:t>
            </a:r>
            <a:r>
              <a:rPr kumimoji="1" lang="en-US" altLang="zh-TW" dirty="0"/>
              <a:t>Top-p)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D9400D-E340-7BC3-4B50-23437CB82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9A732E6-6E7E-890C-11A1-97B156E8F7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901"/>
          <a:stretch/>
        </p:blipFill>
        <p:spPr>
          <a:xfrm>
            <a:off x="936069" y="2572494"/>
            <a:ext cx="4344592" cy="330015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E1E5B0-DDE4-5362-011A-ECD31ABA823C}"/>
              </a:ext>
            </a:extLst>
          </p:cNvPr>
          <p:cNvSpPr txBox="1"/>
          <p:nvPr/>
        </p:nvSpPr>
        <p:spPr>
          <a:xfrm>
            <a:off x="733277" y="1716149"/>
            <a:ext cx="9772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假設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p = </a:t>
            </a:r>
            <a:r>
              <a:rPr kumimoji="1" lang="en-US" altLang="zh-TW" sz="2400" dirty="0">
                <a:solidFill>
                  <a:srgbClr val="FF0000"/>
                </a:solidFill>
                <a:ea typeface="Microsoft JhengHei" panose="020B0604030504040204" pitchFamily="34" charset="-120"/>
              </a:rPr>
              <a:t>0.9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6282DAA-761C-34B6-27BB-7104DA1DF515}"/>
              </a:ext>
            </a:extLst>
          </p:cNvPr>
          <p:cNvSpPr txBox="1"/>
          <p:nvPr/>
        </p:nvSpPr>
        <p:spPr>
          <a:xfrm>
            <a:off x="397002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CA9995-CAC8-3BB1-8968-F6D0C06384E6}"/>
              </a:ext>
            </a:extLst>
          </p:cNvPr>
          <p:cNvSpPr txBox="1"/>
          <p:nvPr/>
        </p:nvSpPr>
        <p:spPr>
          <a:xfrm>
            <a:off x="8854440" y="2461260"/>
            <a:ext cx="1074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下一個機率值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6F20B48-625E-1B28-8070-870F5D55E1E5}"/>
              </a:ext>
            </a:extLst>
          </p:cNvPr>
          <p:cNvSpPr txBox="1"/>
          <p:nvPr/>
        </p:nvSpPr>
        <p:spPr>
          <a:xfrm>
            <a:off x="1020485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ea typeface="Microsoft JhengHei" panose="020B0604030504040204" pitchFamily="34" charset="-120"/>
              </a:rPr>
              <a:t>如果太小的話，容易錯過最正確的字 </a:t>
            </a:r>
            <a:r>
              <a:rPr kumimoji="1" lang="en-US" altLang="zh-TW" dirty="0">
                <a:ea typeface="Microsoft JhengHei" panose="020B0604030504040204" pitchFamily="34" charset="-120"/>
              </a:rPr>
              <a:t>-&gt;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k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要設大一點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78D41ED-41E2-EB4B-EB55-DA226326CDE4}"/>
              </a:ext>
            </a:extLst>
          </p:cNvPr>
          <p:cNvSpPr txBox="1"/>
          <p:nvPr/>
        </p:nvSpPr>
        <p:spPr>
          <a:xfrm>
            <a:off x="6128656" y="5911120"/>
            <a:ext cx="4175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此時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k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如果太大的話，容易取到與上下文無關的字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en-US" altLang="zh-TW" dirty="0">
                <a:solidFill>
                  <a:srgbClr val="FF0000"/>
                </a:solidFill>
                <a:ea typeface="Microsoft JhengHei" panose="020B0604030504040204" pitchFamily="34" charset="-120"/>
              </a:rPr>
              <a:t>k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 要設小一點</a:t>
            </a:r>
            <a:endParaRPr kumimoji="1" lang="zh-TW" altLang="en-US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55378FA-9355-E42E-27AA-4431188F492A}"/>
              </a:ext>
            </a:extLst>
          </p:cNvPr>
          <p:cNvSpPr/>
          <p:nvPr/>
        </p:nvSpPr>
        <p:spPr>
          <a:xfrm>
            <a:off x="4119184" y="3274335"/>
            <a:ext cx="925256" cy="16939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13FC20-06A8-5512-C234-5B2EE4149C58}"/>
              </a:ext>
            </a:extLst>
          </p:cNvPr>
          <p:cNvSpPr/>
          <p:nvPr/>
        </p:nvSpPr>
        <p:spPr>
          <a:xfrm>
            <a:off x="9101664" y="3218825"/>
            <a:ext cx="1954955" cy="3473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3764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55F246-EBF5-6D7F-6888-FE7FB326AF8B}"/>
              </a:ext>
            </a:extLst>
          </p:cNvPr>
          <p:cNvSpPr txBox="1"/>
          <p:nvPr/>
        </p:nvSpPr>
        <p:spPr>
          <a:xfrm>
            <a:off x="1005936" y="1638639"/>
            <a:ext cx="9772554" cy="1697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When generating the next word, `</a:t>
            </a: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` is performed to get the probabilities among the words in the vocabulary.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/>
              <p:nvPr/>
            </p:nvSpPr>
            <p:spPr>
              <a:xfrm>
                <a:off x="4937436" y="3335707"/>
                <a:ext cx="2378087" cy="102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1" lang="en-US" altLang="zh-TW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</m:nary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36" y="3335707"/>
                <a:ext cx="2378087" cy="1025602"/>
              </a:xfrm>
              <a:prstGeom prst="rect">
                <a:avLst/>
              </a:prstGeom>
              <a:blipFill>
                <a:blip r:embed="rId2"/>
                <a:stretch>
                  <a:fillRect l="-24468" t="-15854" r="-5319" b="-10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/>
              <p:nvPr/>
            </p:nvSpPr>
            <p:spPr>
              <a:xfrm>
                <a:off x="1428750" y="4777740"/>
                <a:ext cx="56525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TW" sz="2400" dirty="0"/>
                  <a:t>: logits (model outputs before </a:t>
                </a:r>
                <a:r>
                  <a:rPr kumimoji="1" lang="en-US" altLang="zh-TW" sz="2400" dirty="0" err="1"/>
                  <a:t>softmax</a:t>
                </a:r>
                <a:r>
                  <a:rPr kumimoji="1" lang="en-US" altLang="zh-TW" sz="2400" dirty="0"/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sz="2400" dirty="0"/>
                  <a:t> size of the vocabulary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: </a:t>
                </a:r>
                <a:r>
                  <a:rPr kumimoji="1" lang="en-US" altLang="zh-TW" sz="2400" dirty="0" err="1"/>
                  <a:t>softmax</a:t>
                </a:r>
                <a:r>
                  <a:rPr kumimoji="1" lang="en-US" altLang="zh-TW" sz="2400" dirty="0"/>
                  <a:t> temperature</a:t>
                </a:r>
                <a:endParaRPr kumimoji="1" lang="zh-TW" altLang="en-US" sz="24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750" y="4777740"/>
                <a:ext cx="5652506" cy="1200329"/>
              </a:xfrm>
              <a:prstGeom prst="rect">
                <a:avLst/>
              </a:prstGeom>
              <a:blipFill>
                <a:blip r:embed="rId3"/>
                <a:stretch>
                  <a:fillRect t="-3158" b="-105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5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020DA9EB-B9AF-6D38-1025-9B8643725202}"/>
              </a:ext>
            </a:extLst>
          </p:cNvPr>
          <p:cNvSpPr txBox="1"/>
          <p:nvPr/>
        </p:nvSpPr>
        <p:spPr>
          <a:xfrm>
            <a:off x="3340090" y="2271928"/>
            <a:ext cx="1726651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the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am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no</a:t>
            </a:r>
          </a:p>
          <a:p>
            <a:pPr>
              <a:lnSpc>
                <a:spcPct val="150000"/>
              </a:lnSpc>
            </a:pPr>
            <a:r>
              <a:rPr kumimoji="1" lang="en" altLang="zh-TW" sz="2400" dirty="0">
                <a:ea typeface="Microsoft JhengHei" panose="020B0604030504040204" pitchFamily="34" charset="-120"/>
              </a:rPr>
              <a:t>a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/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C4CE100-F718-5085-12CA-3D1FF0899A5C}"/>
              </a:ext>
            </a:extLst>
          </p:cNvPr>
          <p:cNvSpPr txBox="1"/>
          <p:nvPr/>
        </p:nvSpPr>
        <p:spPr>
          <a:xfrm>
            <a:off x="4746674" y="2271928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0.0011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0.0012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0.0013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0.0014</a:t>
            </a:r>
          </a:p>
          <a:p>
            <a:pPr>
              <a:lnSpc>
                <a:spcPct val="150000"/>
              </a:lnSpc>
            </a:pPr>
            <a:r>
              <a:rPr kumimoji="1" lang="en-US" altLang="zh-TW" sz="2400" dirty="0"/>
              <a:t>0.0015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CCC65D0-3C99-1658-D315-C212C5B6258A}"/>
              </a:ext>
            </a:extLst>
          </p:cNvPr>
          <p:cNvSpPr txBox="1"/>
          <p:nvPr/>
        </p:nvSpPr>
        <p:spPr>
          <a:xfrm>
            <a:off x="3177539" y="1840971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Token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6EACE46-0D57-EBAF-47CD-8AEDC250C9FD}"/>
              </a:ext>
            </a:extLst>
          </p:cNvPr>
          <p:cNvSpPr txBox="1"/>
          <p:nvPr/>
        </p:nvSpPr>
        <p:spPr>
          <a:xfrm>
            <a:off x="4731809" y="1840971"/>
            <a:ext cx="1018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Logits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4E28D99-73B0-63D8-0DFE-D65FC5C19BD2}"/>
              </a:ext>
            </a:extLst>
          </p:cNvPr>
          <p:cNvSpPr txBox="1"/>
          <p:nvPr/>
        </p:nvSpPr>
        <p:spPr>
          <a:xfrm>
            <a:off x="1525335" y="3010118"/>
            <a:ext cx="1296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Example</a:t>
            </a:r>
          </a:p>
          <a:p>
            <a:pPr algn="ctr"/>
            <a:r>
              <a:rPr kumimoji="1" lang="en-US" altLang="zh-TW" sz="2400" dirty="0"/>
              <a:t>Vocab</a:t>
            </a: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C2891F03-779D-AA20-806A-BCD2CE0DF3F0}"/>
              </a:ext>
            </a:extLst>
          </p:cNvPr>
          <p:cNvCxnSpPr>
            <a:cxnSpLocks/>
          </p:cNvCxnSpPr>
          <p:nvPr/>
        </p:nvCxnSpPr>
        <p:spPr>
          <a:xfrm>
            <a:off x="6382014" y="2659671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9CC1F449-1E69-B73B-1B49-1DBA9F941AAE}"/>
              </a:ext>
            </a:extLst>
          </p:cNvPr>
          <p:cNvCxnSpPr>
            <a:cxnSpLocks/>
          </p:cNvCxnSpPr>
          <p:nvPr/>
        </p:nvCxnSpPr>
        <p:spPr>
          <a:xfrm>
            <a:off x="6382014" y="3212121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F543821E-107F-12AA-5934-4B89F9E44B64}"/>
              </a:ext>
            </a:extLst>
          </p:cNvPr>
          <p:cNvCxnSpPr>
            <a:cxnSpLocks/>
          </p:cNvCxnSpPr>
          <p:nvPr/>
        </p:nvCxnSpPr>
        <p:spPr>
          <a:xfrm>
            <a:off x="6382014" y="376872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79C56B4A-26E8-4783-5B11-D8C33409FC5A}"/>
              </a:ext>
            </a:extLst>
          </p:cNvPr>
          <p:cNvCxnSpPr>
            <a:cxnSpLocks/>
          </p:cNvCxnSpPr>
          <p:nvPr/>
        </p:nvCxnSpPr>
        <p:spPr>
          <a:xfrm>
            <a:off x="6382014" y="433260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2C3AFF56-4169-EACA-3AF2-7479A65F42F7}"/>
              </a:ext>
            </a:extLst>
          </p:cNvPr>
          <p:cNvCxnSpPr>
            <a:cxnSpLocks/>
          </p:cNvCxnSpPr>
          <p:nvPr/>
        </p:nvCxnSpPr>
        <p:spPr>
          <a:xfrm>
            <a:off x="6382014" y="4846955"/>
            <a:ext cx="933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4FC5F6D-C418-2F49-B3B3-F2691D8C7E88}"/>
              </a:ext>
            </a:extLst>
          </p:cNvPr>
          <p:cNvSpPr txBox="1"/>
          <p:nvPr/>
        </p:nvSpPr>
        <p:spPr>
          <a:xfrm>
            <a:off x="7650269" y="1840971"/>
            <a:ext cx="1726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Probability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AFD03A0-0B3D-A17F-EE17-AB935AFEC61F}"/>
              </a:ext>
            </a:extLst>
          </p:cNvPr>
          <p:cNvSpPr txBox="1"/>
          <p:nvPr/>
        </p:nvSpPr>
        <p:spPr>
          <a:xfrm>
            <a:off x="7861873" y="2271928"/>
            <a:ext cx="124672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0.78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0.11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0.03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0.02</a:t>
            </a:r>
          </a:p>
          <a:p>
            <a:pPr algn="ctr">
              <a:lnSpc>
                <a:spcPct val="150000"/>
              </a:lnSpc>
            </a:pPr>
            <a:r>
              <a:rPr kumimoji="1" lang="en-US" altLang="zh-TW" sz="2400" dirty="0">
                <a:solidFill>
                  <a:srgbClr val="FF0000"/>
                </a:solidFill>
              </a:rPr>
              <a:t>0.06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4A0F621-2516-5B17-0D65-86B75600F986}"/>
              </a:ext>
            </a:extLst>
          </p:cNvPr>
          <p:cNvSpPr txBox="1"/>
          <p:nvPr/>
        </p:nvSpPr>
        <p:spPr>
          <a:xfrm>
            <a:off x="1649716" y="5549466"/>
            <a:ext cx="8132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Note that </a:t>
            </a:r>
            <a:r>
              <a:rPr kumimoji="1" lang="en-US" altLang="zh-TW" sz="2000" dirty="0" err="1"/>
              <a:t>softmax</a:t>
            </a:r>
            <a:r>
              <a:rPr kumimoji="1" lang="en-US" altLang="zh-TW" sz="2000" dirty="0"/>
              <a:t> is required for every decoding strategies since we need to find out the next word from a vocabulary.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365920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08D5AE-C260-8409-5134-FEAA50826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Properties of </a:t>
            </a:r>
            <a:r>
              <a:rPr kumimoji="1" lang="en-US" altLang="zh-TW" dirty="0" err="1"/>
              <a:t>Softmax</a:t>
            </a:r>
            <a:r>
              <a:rPr kumimoji="1" lang="en-US" altLang="zh-TW" dirty="0"/>
              <a:t> Temperature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7B2385D-990A-EC13-0B5F-F3D411256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3555F246-EBF5-6D7F-6888-FE7FB326AF8B}"/>
              </a:ext>
            </a:extLst>
          </p:cNvPr>
          <p:cNvSpPr txBox="1"/>
          <p:nvPr/>
        </p:nvSpPr>
        <p:spPr>
          <a:xfrm>
            <a:off x="1005936" y="1638639"/>
            <a:ext cx="278882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 err="1"/>
              <a:t>Softmax</a:t>
            </a:r>
            <a:r>
              <a:rPr kumimoji="1" lang="en-US" altLang="zh-TW" sz="2400" dirty="0"/>
              <a:t> formula: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/>
              <p:nvPr/>
            </p:nvSpPr>
            <p:spPr>
              <a:xfrm>
                <a:off x="4937436" y="2403398"/>
                <a:ext cx="2378087" cy="10256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TW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m:rPr>
                              <m:nor/>
                            </m:rPr>
                            <a:rPr kumimoji="1" lang="en-US" altLang="zh-TW" sz="28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kumimoji="1" lang="en-US" altLang="zh-TW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1" lang="en-US" altLang="zh-TW" sz="28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d>
                            </m:sup>
                            <m:e>
                              <m:r>
                                <m:rPr>
                                  <m:nor/>
                                </m:rPr>
                                <a:rPr kumimoji="1" lang="en-US" altLang="zh-TW" sz="2800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e>
                          </m:nary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kumimoji="1" lang="en-US" altLang="zh-TW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b>
                          </m:sSub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1" lang="zh-TW" altLang="en-US" sz="2800" dirty="0"/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A772E578-7E60-78AE-AA5F-C26B47B204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7436" y="2403398"/>
                <a:ext cx="2378087" cy="1025602"/>
              </a:xfrm>
              <a:prstGeom prst="rect">
                <a:avLst/>
              </a:prstGeom>
              <a:blipFill>
                <a:blip r:embed="rId2"/>
                <a:stretch>
                  <a:fillRect l="-24468" t="-15854" r="-5319" b="-9878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/>
              <p:nvPr/>
            </p:nvSpPr>
            <p:spPr>
              <a:xfrm>
                <a:off x="7255937" y="1489122"/>
                <a:ext cx="4013030" cy="86177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kumimoji="1" lang="en-US" altLang="zh-TW" sz="1600" dirty="0"/>
                  <a:t>: logits (model outputs before </a:t>
                </a:r>
                <a:r>
                  <a:rPr kumimoji="1" lang="en-US" altLang="zh-TW" sz="1600" dirty="0" err="1"/>
                  <a:t>softmax</a:t>
                </a:r>
                <a:r>
                  <a:rPr kumimoji="1" lang="en-US" altLang="zh-TW" sz="1600" dirty="0"/>
                  <a:t>)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TW" sz="16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TW" sz="1600" dirty="0"/>
                  <a:t> size of the vocabulary</a:t>
                </a:r>
              </a:p>
              <a:p>
                <a14:m>
                  <m:oMath xmlns:m="http://schemas.openxmlformats.org/officeDocument/2006/math">
                    <m:r>
                      <a:rPr kumimoji="1" lang="en-US" altLang="zh-TW" sz="16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1600" dirty="0"/>
                  <a:t>: </a:t>
                </a:r>
                <a:r>
                  <a:rPr kumimoji="1" lang="en-US" altLang="zh-TW" sz="1600" dirty="0" err="1"/>
                  <a:t>softmax</a:t>
                </a:r>
                <a:r>
                  <a:rPr kumimoji="1" lang="en-US" altLang="zh-TW" sz="1600" dirty="0"/>
                  <a:t> temperature</a:t>
                </a:r>
                <a:endParaRPr kumimoji="1" lang="zh-TW" altLang="en-US" sz="1600" dirty="0"/>
              </a:p>
            </p:txBody>
          </p:sp>
        </mc:Choice>
        <mc:Fallback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26982479-B010-9DAF-FD93-D42900EA06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5937" y="1489122"/>
                <a:ext cx="4013030" cy="861774"/>
              </a:xfrm>
              <a:prstGeom prst="rect">
                <a:avLst/>
              </a:prstGeom>
              <a:blipFill>
                <a:blip r:embed="rId3"/>
                <a:stretch>
                  <a:fillRect t="-1429" b="-428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C0DA17-55BA-7744-64F7-581495C462F2}"/>
                  </a:ext>
                </a:extLst>
              </p:cNvPr>
              <p:cNvSpPr txBox="1"/>
              <p:nvPr/>
            </p:nvSpPr>
            <p:spPr>
              <a:xfrm>
                <a:off x="1097280" y="3825579"/>
                <a:ext cx="9566910" cy="2251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Larger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 -&gt; Lower probability value -&gt; Smaller ranges of probability distribution -&gt;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More diverse</a:t>
                </a:r>
                <a:r>
                  <a:rPr kumimoji="1" lang="en-US" altLang="zh-TW" sz="2400" dirty="0"/>
                  <a:t> Outputs</a:t>
                </a:r>
              </a:p>
              <a:p>
                <a:pPr marL="342900" indent="-342900" algn="just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kumimoji="1" lang="en-US" altLang="zh-TW" sz="2400" dirty="0"/>
                  <a:t>Smaller </a:t>
                </a:r>
                <a14:m>
                  <m:oMath xmlns:m="http://schemas.openxmlformats.org/officeDocument/2006/math">
                    <m:r>
                      <a:rPr kumimoji="1" lang="en-US" altLang="zh-TW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TW" sz="2400" dirty="0"/>
                  <a:t> -&gt; Higher probability value -&gt; Greater ranges of probability distribution -&gt; </a:t>
                </a:r>
                <a:r>
                  <a:rPr kumimoji="1" lang="en-US" altLang="zh-TW" sz="2400" dirty="0">
                    <a:solidFill>
                      <a:srgbClr val="FF0000"/>
                    </a:solidFill>
                  </a:rPr>
                  <a:t>Less diverse </a:t>
                </a:r>
                <a:r>
                  <a:rPr kumimoji="1" lang="en-US" altLang="zh-TW" sz="2400" dirty="0"/>
                  <a:t>Outputs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C0DA17-55BA-7744-64F7-581495C46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825579"/>
                <a:ext cx="9566910" cy="2251065"/>
              </a:xfrm>
              <a:prstGeom prst="rect">
                <a:avLst/>
              </a:prstGeom>
              <a:blipFill>
                <a:blip r:embed="rId4"/>
                <a:stretch>
                  <a:fillRect l="-928" r="-1061" b="-505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70561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D9A8D1-FD81-1BFD-A2BD-579702FD0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Softmax</a:t>
            </a:r>
            <a:r>
              <a:rPr kumimoji="1" lang="en-US" altLang="zh-TW" dirty="0"/>
              <a:t> Temperature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B02B52D-C34C-D204-B0EF-9721F2FC5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D457D0-3BDA-EAC3-12EA-93A8EEA1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38" y="2425356"/>
            <a:ext cx="10257123" cy="347446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84E8902-4429-D00F-EE22-476E069E2C52}"/>
              </a:ext>
            </a:extLst>
          </p:cNvPr>
          <p:cNvSpPr txBox="1"/>
          <p:nvPr/>
        </p:nvSpPr>
        <p:spPr>
          <a:xfrm>
            <a:off x="6754019" y="1798157"/>
            <a:ext cx="385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Temperature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低的時候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(less diverse)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C2901B0-CCE7-365C-3C00-250BEB5777D4}"/>
              </a:ext>
            </a:extLst>
          </p:cNvPr>
          <p:cNvSpPr txBox="1"/>
          <p:nvPr/>
        </p:nvSpPr>
        <p:spPr>
          <a:xfrm>
            <a:off x="1122745" y="1798157"/>
            <a:ext cx="421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Temperature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高的時候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(more diverse)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50CEAC3-8419-248C-ED04-45DF21886068}"/>
              </a:ext>
            </a:extLst>
          </p:cNvPr>
          <p:cNvSpPr txBox="1"/>
          <p:nvPr/>
        </p:nvSpPr>
        <p:spPr>
          <a:xfrm>
            <a:off x="2535554" y="6240302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 (ICLR). 2020.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5327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CFFED4-F25D-E6A8-45F6-5336E2BC3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The k value should be carefully picked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3A9C281-62AE-A251-2830-A7DBC24CA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5F513C1-F5B0-9745-0542-9E761A036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90" y="1829435"/>
            <a:ext cx="8736330" cy="38785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B330A16-D46A-501F-4559-3F21C59C20A2}"/>
              </a:ext>
            </a:extLst>
          </p:cNvPr>
          <p:cNvSpPr txBox="1"/>
          <p:nvPr/>
        </p:nvSpPr>
        <p:spPr>
          <a:xfrm>
            <a:off x="2520363" y="5760720"/>
            <a:ext cx="7120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Holtzman, Ari, et al. "The Curious Case of Neural Text Degeneration." International Conference on Learning Representations. 2019.</a:t>
            </a:r>
            <a:endParaRPr kumimoji="1" lang="zh-TW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EDD8F-6B75-8448-06FC-3679C66A8A58}"/>
              </a:ext>
            </a:extLst>
          </p:cNvPr>
          <p:cNvSpPr/>
          <p:nvPr/>
        </p:nvSpPr>
        <p:spPr>
          <a:xfrm>
            <a:off x="8515350" y="3554730"/>
            <a:ext cx="537210" cy="457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D57B49-0795-C347-949E-E03FD16A8D6B}"/>
              </a:ext>
            </a:extLst>
          </p:cNvPr>
          <p:cNvSpPr/>
          <p:nvPr/>
        </p:nvSpPr>
        <p:spPr>
          <a:xfrm>
            <a:off x="2251758" y="3554730"/>
            <a:ext cx="1154382" cy="45719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3218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C11DE-095F-C7F8-6944-025200B1D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3EB7266B-9027-11EC-CA60-26E9D1C95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大型語言模型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D203BE7-4195-D630-EE4C-2D45439B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DFC464-F871-CC65-B7CE-56785E605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LLM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90982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D9C1CA-7917-2BE2-465A-677A71A83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</a:t>
            </a:r>
            <a:r>
              <a:rPr kumimoji="1" lang="zh-TW" altLang="en-US" dirty="0"/>
              <a:t>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系列作品時間線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4F44DE6-C0A7-9422-B69D-EA16ECC46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4AC5B4B8-3085-A898-55F9-3CAF218C72DA}"/>
              </a:ext>
            </a:extLst>
          </p:cNvPr>
          <p:cNvCxnSpPr/>
          <p:nvPr/>
        </p:nvCxnSpPr>
        <p:spPr>
          <a:xfrm>
            <a:off x="2300630" y="1978848"/>
            <a:ext cx="0" cy="4198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>
            <a:extLst>
              <a:ext uri="{FF2B5EF4-FFF2-40B4-BE49-F238E27FC236}">
                <a16:creationId xmlns:a16="http://schemas.microsoft.com/office/drawing/2014/main" id="{439AFCA8-6D14-D3F8-6EF7-A75FEEFEE48F}"/>
              </a:ext>
            </a:extLst>
          </p:cNvPr>
          <p:cNvSpPr/>
          <p:nvPr/>
        </p:nvSpPr>
        <p:spPr>
          <a:xfrm>
            <a:off x="2157983" y="2286086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5ADBF2B-0BD9-EB83-CA81-A376629983EC}"/>
              </a:ext>
            </a:extLst>
          </p:cNvPr>
          <p:cNvSpPr txBox="1"/>
          <p:nvPr/>
        </p:nvSpPr>
        <p:spPr>
          <a:xfrm>
            <a:off x="2637128" y="2247637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(GPT-1) Improving language understanding by generative pre-training</a:t>
            </a:r>
            <a:endParaRPr kumimoji="1"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D2CE923-D0F8-94AC-DAF7-DD41B064D9D3}"/>
              </a:ext>
            </a:extLst>
          </p:cNvPr>
          <p:cNvSpPr txBox="1"/>
          <p:nvPr/>
        </p:nvSpPr>
        <p:spPr>
          <a:xfrm>
            <a:off x="701042" y="2247637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2018/06/11</a:t>
            </a:r>
            <a:endParaRPr kumimoji="1" lang="zh-TW" altLang="en-US" dirty="0"/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D722DC01-D93C-7658-52E2-0FA76CB8B32D}"/>
              </a:ext>
            </a:extLst>
          </p:cNvPr>
          <p:cNvSpPr/>
          <p:nvPr/>
        </p:nvSpPr>
        <p:spPr>
          <a:xfrm>
            <a:off x="2157983" y="3063666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E9A618C-1B07-2183-EF2B-65850BDFD006}"/>
              </a:ext>
            </a:extLst>
          </p:cNvPr>
          <p:cNvSpPr txBox="1"/>
          <p:nvPr/>
        </p:nvSpPr>
        <p:spPr>
          <a:xfrm>
            <a:off x="2637127" y="3021646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(GPT-2) Language models are multi-task learners</a:t>
            </a:r>
            <a:endParaRPr kumimoji="1"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09AFD01-D628-26AA-2D6C-43A9BB5053B8}"/>
              </a:ext>
            </a:extLst>
          </p:cNvPr>
          <p:cNvSpPr txBox="1"/>
          <p:nvPr/>
        </p:nvSpPr>
        <p:spPr>
          <a:xfrm>
            <a:off x="2637127" y="4036290"/>
            <a:ext cx="6792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(GPT-3) Language models are few-shot learners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46AF2BF-58D3-1570-FB62-3EB7CE798199}"/>
              </a:ext>
            </a:extLst>
          </p:cNvPr>
          <p:cNvSpPr txBox="1"/>
          <p:nvPr/>
        </p:nvSpPr>
        <p:spPr>
          <a:xfrm>
            <a:off x="701042" y="3021646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2019/02/14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A01F6822-C57B-6B62-01E8-50977809A3E0}"/>
              </a:ext>
            </a:extLst>
          </p:cNvPr>
          <p:cNvSpPr txBox="1"/>
          <p:nvPr/>
        </p:nvSpPr>
        <p:spPr>
          <a:xfrm>
            <a:off x="701042" y="4032719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2020/05/28</a:t>
            </a:r>
            <a:endParaRPr kumimoji="1"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D634AA5-7FEE-B0A4-2BD6-A10F32DDE57B}"/>
              </a:ext>
            </a:extLst>
          </p:cNvPr>
          <p:cNvSpPr/>
          <p:nvPr/>
        </p:nvSpPr>
        <p:spPr>
          <a:xfrm>
            <a:off x="2157982" y="4078310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47978BA-139F-775B-A5BA-EFE52818C134}"/>
              </a:ext>
            </a:extLst>
          </p:cNvPr>
          <p:cNvSpPr txBox="1"/>
          <p:nvPr/>
        </p:nvSpPr>
        <p:spPr>
          <a:xfrm>
            <a:off x="2637126" y="5403013"/>
            <a:ext cx="8853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(</a:t>
            </a:r>
            <a:r>
              <a:rPr kumimoji="1" lang="en-US" altLang="zh-TW" dirty="0" err="1"/>
              <a:t>InstructGPT</a:t>
            </a:r>
            <a:r>
              <a:rPr kumimoji="1" lang="en-US" altLang="zh-TW" dirty="0"/>
              <a:t>) Training language models to follow instructions with human feedback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71A8752-0CC8-5A0A-FC45-4E9F832B382A}"/>
              </a:ext>
            </a:extLst>
          </p:cNvPr>
          <p:cNvSpPr txBox="1"/>
          <p:nvPr/>
        </p:nvSpPr>
        <p:spPr>
          <a:xfrm>
            <a:off x="701042" y="5399442"/>
            <a:ext cx="143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2022/05/04</a:t>
            </a:r>
            <a:endParaRPr kumimoji="1"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07E64C07-F418-9242-01C1-14C1433BE614}"/>
              </a:ext>
            </a:extLst>
          </p:cNvPr>
          <p:cNvSpPr/>
          <p:nvPr/>
        </p:nvSpPr>
        <p:spPr>
          <a:xfrm>
            <a:off x="2157982" y="5445033"/>
            <a:ext cx="285293" cy="2852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01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2EEEA3-0BCC-9E2B-66DF-C3F22B193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Transformer </a:t>
            </a:r>
            <a:r>
              <a:rPr kumimoji="1" lang="zh-TW" altLang="en-US" dirty="0"/>
              <a:t>架構的後續應用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38ECEB-E461-F405-08AF-BBD30D6FF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5F2EB2-6F05-E173-ADF7-F273D8A8C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41" y="3595254"/>
            <a:ext cx="1213026" cy="201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9DCC39C4-31D1-7D67-F204-9A314EF294B9}"/>
              </a:ext>
            </a:extLst>
          </p:cNvPr>
          <p:cNvSpPr txBox="1"/>
          <p:nvPr/>
        </p:nvSpPr>
        <p:spPr>
          <a:xfrm>
            <a:off x="653143" y="2257205"/>
            <a:ext cx="4472474" cy="280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Generative Pre-training (GPT) series </a:t>
            </a:r>
            <a:r>
              <a:rPr kumimoji="1" lang="zh-TW" altLang="en-US" sz="2000" dirty="0"/>
              <a:t>是</a:t>
            </a:r>
            <a:r>
              <a:rPr kumimoji="1" lang="en-US" altLang="zh-TW" sz="2000" dirty="0"/>
              <a:t> </a:t>
            </a:r>
            <a:r>
              <a:rPr kumimoji="1" lang="en-US" altLang="zh-TW" sz="2000" b="1" dirty="0"/>
              <a:t>Transformer Decoder</a:t>
            </a:r>
            <a:endParaRPr kumimoji="1" lang="en" altLang="zh-TW" sz="2000" b="1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BERT (Bidirectional encoder representations from transformers)</a:t>
            </a:r>
            <a:r>
              <a:rPr kumimoji="1" lang="zh-TW" altLang="en-US" sz="2000" dirty="0"/>
              <a:t> 是</a:t>
            </a:r>
            <a:r>
              <a:rPr kumimoji="1" lang="en-US" altLang="zh-TW" sz="2000" dirty="0"/>
              <a:t> </a:t>
            </a:r>
            <a:r>
              <a:rPr kumimoji="1" lang="en-US" altLang="zh-TW" sz="2000" b="1" dirty="0"/>
              <a:t>Transformer Encoder</a:t>
            </a:r>
            <a:endParaRPr kumimoji="1" lang="en" altLang="zh-TW" sz="2000" b="1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hlinkClick r:id="rId4"/>
              </a:rPr>
              <a:t>Devlin et al., 2018</a:t>
            </a:r>
            <a:endParaRPr kumimoji="1"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0A49A49-DDFB-27EB-4B47-7324B570C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3249" y="1517710"/>
            <a:ext cx="3619047" cy="51598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2D3EF54-78A3-9F8F-16DB-7E94E0724720}"/>
              </a:ext>
            </a:extLst>
          </p:cNvPr>
          <p:cNvSpPr/>
          <p:nvPr/>
        </p:nvSpPr>
        <p:spPr>
          <a:xfrm>
            <a:off x="7133249" y="3206554"/>
            <a:ext cx="1793196" cy="33310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08EEEA7-230D-3111-16CC-0F5AE58AFFE6}"/>
              </a:ext>
            </a:extLst>
          </p:cNvPr>
          <p:cNvSpPr txBox="1"/>
          <p:nvPr/>
        </p:nvSpPr>
        <p:spPr>
          <a:xfrm>
            <a:off x="5963410" y="4631416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F9300"/>
                </a:solidFill>
              </a:rPr>
              <a:t>Encoder</a:t>
            </a:r>
            <a:endParaRPr kumimoji="1" lang="zh-TW" altLang="en-US" b="1" dirty="0">
              <a:solidFill>
                <a:srgbClr val="FF93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D20F2A0-3E29-A390-9125-9D6796EB4891}"/>
              </a:ext>
            </a:extLst>
          </p:cNvPr>
          <p:cNvSpPr txBox="1"/>
          <p:nvPr/>
        </p:nvSpPr>
        <p:spPr>
          <a:xfrm>
            <a:off x="6183268" y="4220820"/>
            <a:ext cx="102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N=12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6BD3EBD-5F95-B31A-8A6B-4624EC80C199}"/>
              </a:ext>
            </a:extLst>
          </p:cNvPr>
          <p:cNvSpPr txBox="1"/>
          <p:nvPr/>
        </p:nvSpPr>
        <p:spPr>
          <a:xfrm>
            <a:off x="5125617" y="5636957"/>
            <a:ext cx="970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en" altLang="zh-TW" sz="1600" dirty="0"/>
              <a:t>BERT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AFD07D-B889-E41D-7ACB-7E25CEC09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061" y="3385823"/>
            <a:ext cx="1033417" cy="103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C1849A13-09D9-27F1-4679-34F927EA4E08}"/>
              </a:ext>
            </a:extLst>
          </p:cNvPr>
          <p:cNvSpPr txBox="1"/>
          <p:nvPr/>
        </p:nvSpPr>
        <p:spPr>
          <a:xfrm>
            <a:off x="10746577" y="4431518"/>
            <a:ext cx="970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en" altLang="zh-TW" sz="1600" dirty="0"/>
              <a:t>GPT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2C5BC747-9024-1C96-9925-BCD93FE85666}"/>
              </a:ext>
            </a:extLst>
          </p:cNvPr>
          <p:cNvSpPr/>
          <p:nvPr/>
        </p:nvSpPr>
        <p:spPr>
          <a:xfrm>
            <a:off x="10290720" y="3190931"/>
            <a:ext cx="1791580" cy="16187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36992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The Pre-training then Fine-tuning Paradigm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1904933" y="3058726"/>
            <a:ext cx="2281415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文字接龍</a:t>
            </a:r>
            <a:endParaRPr kumimoji="1" lang="en-US" altLang="zh-TW" sz="2400" b="1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TW" sz="2400" b="1" dirty="0">
                <a:solidFill>
                  <a:schemeClr val="tx1"/>
                </a:solidFill>
              </a:rPr>
              <a:t>(Pre-training)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4806394" y="3058726"/>
            <a:ext cx="2281415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指令微調 </a:t>
            </a:r>
            <a:r>
              <a:rPr kumimoji="1" lang="en-US" altLang="zh-TW" b="1" dirty="0">
                <a:solidFill>
                  <a:schemeClr val="tx1"/>
                </a:solidFill>
              </a:rPr>
              <a:t>(Supervised Fine-tuning, SFT)</a:t>
            </a:r>
            <a:endParaRPr kumimoji="1" lang="zh-TW" altLang="en-US" sz="2400" dirty="0"/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E6387E0F-7E78-B0D0-35DE-5C79C7A2D010}"/>
              </a:ext>
            </a:extLst>
          </p:cNvPr>
          <p:cNvSpPr/>
          <p:nvPr/>
        </p:nvSpPr>
        <p:spPr>
          <a:xfrm>
            <a:off x="7707855" y="3058726"/>
            <a:ext cx="2281415" cy="132510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2400" b="1" dirty="0">
                <a:solidFill>
                  <a:schemeClr val="tx1"/>
                </a:solidFill>
              </a:rPr>
              <a:t>人類反饋學習</a:t>
            </a:r>
            <a:r>
              <a:rPr kumimoji="1" lang="en-US" altLang="zh-TW" sz="2400" b="1" dirty="0">
                <a:solidFill>
                  <a:schemeClr val="tx1"/>
                </a:solidFill>
              </a:rPr>
              <a:t> (RLHF)</a:t>
            </a:r>
            <a:endParaRPr kumimoji="1"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C2283759-49BA-F7EF-0EB5-F66921D1FBD6}"/>
              </a:ext>
            </a:extLst>
          </p:cNvPr>
          <p:cNvSpPr txBox="1"/>
          <p:nvPr/>
        </p:nvSpPr>
        <p:spPr>
          <a:xfrm>
            <a:off x="7507511" y="4584541"/>
            <a:ext cx="2682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讓模型的回答貼近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人類想要</a:t>
            </a:r>
            <a:r>
              <a:rPr kumimoji="1" lang="zh-TW" altLang="en-US" dirty="0">
                <a:ea typeface="Microsoft JhengHei" panose="020B0604030504040204" pitchFamily="34" charset="-120"/>
              </a:rPr>
              <a:t>的回答</a:t>
            </a:r>
            <a:endParaRPr kumimoji="1" lang="en-US" altLang="zh-TW" dirty="0"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A9DD720-71BD-EAF5-E170-08884EF0D442}"/>
              </a:ext>
            </a:extLst>
          </p:cNvPr>
          <p:cNvSpPr txBox="1"/>
          <p:nvPr/>
        </p:nvSpPr>
        <p:spPr>
          <a:xfrm>
            <a:off x="4674162" y="4584541"/>
            <a:ext cx="2545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dirty="0">
                <a:ea typeface="Microsoft JhengHei" panose="020B0604030504040204" pitchFamily="34" charset="-120"/>
              </a:rPr>
              <a:t>讓模型</a:t>
            </a:r>
            <a:r>
              <a:rPr kumimoji="1" lang="zh-TW" altLang="en-US" b="1" dirty="0">
                <a:ea typeface="Microsoft JhengHei" panose="020B0604030504040204" pitchFamily="34" charset="-120"/>
              </a:rPr>
              <a:t>學會回答</a:t>
            </a:r>
          </a:p>
        </p:txBody>
      </p:sp>
      <p:cxnSp>
        <p:nvCxnSpPr>
          <p:cNvPr id="10" name="Google Shape;195;p17">
            <a:extLst>
              <a:ext uri="{FF2B5EF4-FFF2-40B4-BE49-F238E27FC236}">
                <a16:creationId xmlns:a16="http://schemas.microsoft.com/office/drawing/2014/main" id="{26274ECB-E6CD-8FC2-A8C1-1449A7F5DF09}"/>
              </a:ext>
            </a:extLst>
          </p:cNvPr>
          <p:cNvCxnSpPr>
            <a:cxnSpLocks/>
          </p:cNvCxnSpPr>
          <p:nvPr/>
        </p:nvCxnSpPr>
        <p:spPr>
          <a:xfrm>
            <a:off x="4246458" y="3721278"/>
            <a:ext cx="499826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70D00C3-7D37-77A8-0FBF-9E155273777A}"/>
              </a:ext>
            </a:extLst>
          </p:cNvPr>
          <p:cNvSpPr txBox="1"/>
          <p:nvPr/>
        </p:nvSpPr>
        <p:spPr>
          <a:xfrm>
            <a:off x="248362" y="3536612"/>
            <a:ext cx="1298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ea typeface="Microsoft JhengHei" panose="020B0604030504040204" pitchFamily="34" charset="-120"/>
              </a:rPr>
              <a:t>GPT-3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cxnSp>
        <p:nvCxnSpPr>
          <p:cNvPr id="15" name="Google Shape;195;p17">
            <a:extLst>
              <a:ext uri="{FF2B5EF4-FFF2-40B4-BE49-F238E27FC236}">
                <a16:creationId xmlns:a16="http://schemas.microsoft.com/office/drawing/2014/main" id="{4D605540-B534-397B-3EFB-A2477014F113}"/>
              </a:ext>
            </a:extLst>
          </p:cNvPr>
          <p:cNvCxnSpPr>
            <a:cxnSpLocks/>
          </p:cNvCxnSpPr>
          <p:nvPr/>
        </p:nvCxnSpPr>
        <p:spPr>
          <a:xfrm>
            <a:off x="1348524" y="3721278"/>
            <a:ext cx="499826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" name="Google Shape;195;p17">
            <a:extLst>
              <a:ext uri="{FF2B5EF4-FFF2-40B4-BE49-F238E27FC236}">
                <a16:creationId xmlns:a16="http://schemas.microsoft.com/office/drawing/2014/main" id="{DE43FE05-EC1E-831F-61BF-C50C19040AA6}"/>
              </a:ext>
            </a:extLst>
          </p:cNvPr>
          <p:cNvCxnSpPr>
            <a:cxnSpLocks/>
          </p:cNvCxnSpPr>
          <p:nvPr/>
        </p:nvCxnSpPr>
        <p:spPr>
          <a:xfrm>
            <a:off x="7164706" y="3721278"/>
            <a:ext cx="499826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" name="Google Shape;195;p17">
            <a:extLst>
              <a:ext uri="{FF2B5EF4-FFF2-40B4-BE49-F238E27FC236}">
                <a16:creationId xmlns:a16="http://schemas.microsoft.com/office/drawing/2014/main" id="{BEF5FAFA-A835-55DD-70F3-C7B7BCD2B2DA}"/>
              </a:ext>
            </a:extLst>
          </p:cNvPr>
          <p:cNvCxnSpPr>
            <a:cxnSpLocks/>
          </p:cNvCxnSpPr>
          <p:nvPr/>
        </p:nvCxnSpPr>
        <p:spPr>
          <a:xfrm>
            <a:off x="10051616" y="3721278"/>
            <a:ext cx="499826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8BB55605-64A4-0610-71E8-7AE9D95C90FC}"/>
              </a:ext>
            </a:extLst>
          </p:cNvPr>
          <p:cNvSpPr txBox="1"/>
          <p:nvPr/>
        </p:nvSpPr>
        <p:spPr>
          <a:xfrm>
            <a:off x="10500702" y="3536612"/>
            <a:ext cx="149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 err="1">
                <a:ea typeface="Microsoft JhengHei" panose="020B0604030504040204" pitchFamily="34" charset="-120"/>
              </a:rPr>
              <a:t>InstructGPT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A50930E8-6BBA-7D52-1097-4C6C3DEA3EFF}"/>
              </a:ext>
            </a:extLst>
          </p:cNvPr>
          <p:cNvSpPr txBox="1"/>
          <p:nvPr/>
        </p:nvSpPr>
        <p:spPr>
          <a:xfrm>
            <a:off x="5479311" y="2243847"/>
            <a:ext cx="38706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800" b="1" dirty="0"/>
              <a:t>Fine-tuning</a:t>
            </a:r>
            <a:endParaRPr lang="zh-TW" altLang="en-US" sz="2800" b="1" dirty="0"/>
          </a:p>
        </p:txBody>
      </p:sp>
      <p:sp>
        <p:nvSpPr>
          <p:cNvPr id="21" name="左中括弧 20">
            <a:extLst>
              <a:ext uri="{FF2B5EF4-FFF2-40B4-BE49-F238E27FC236}">
                <a16:creationId xmlns:a16="http://schemas.microsoft.com/office/drawing/2014/main" id="{84B174B6-451B-F7BC-6670-F94555EE66A8}"/>
              </a:ext>
            </a:extLst>
          </p:cNvPr>
          <p:cNvSpPr/>
          <p:nvPr/>
        </p:nvSpPr>
        <p:spPr>
          <a:xfrm rot="5400000">
            <a:off x="7329357" y="1056238"/>
            <a:ext cx="170522" cy="3633745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C3DAE9B4-46C9-EBD6-7618-ED9E13994E6A}"/>
              </a:ext>
            </a:extLst>
          </p:cNvPr>
          <p:cNvSpPr txBox="1"/>
          <p:nvPr/>
        </p:nvSpPr>
        <p:spPr>
          <a:xfrm>
            <a:off x="5869858" y="6132580"/>
            <a:ext cx="6077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RLHF: Reinforcement Learning with Human Feedback</a:t>
            </a:r>
          </a:p>
        </p:txBody>
      </p:sp>
    </p:spTree>
    <p:extLst>
      <p:ext uri="{BB962C8B-B14F-4D97-AF65-F5344CB8AC3E}">
        <p14:creationId xmlns:p14="http://schemas.microsoft.com/office/powerpoint/2010/main" val="152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20" grpId="0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10AA06-55A2-0563-C793-FD1650B2F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語言模型會回答嗎？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63A679-9960-B29B-B427-8386573B7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79E25FD1-439A-416C-6F37-7BBE81721DE2}"/>
              </a:ext>
            </a:extLst>
          </p:cNvPr>
          <p:cNvSpPr/>
          <p:nvPr/>
        </p:nvSpPr>
        <p:spPr>
          <a:xfrm>
            <a:off x="1713016" y="2691246"/>
            <a:ext cx="4582391" cy="14962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</a:rPr>
              <a:t>咕嚕咕嚕意思是什麼，你知道嗎？聽到網友說「咕嚕咕嚕」，以為是指喝水的聲音？其實不是哦！社群上流行的咕嚕咕嚕，是模擬人被水淹沒時，會發出類似咕嚕咕嚕的聲響。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B0CB002-9FD7-0F2B-D512-2E7C869AC9C2}"/>
              </a:ext>
            </a:extLst>
          </p:cNvPr>
          <p:cNvSpPr txBox="1"/>
          <p:nvPr/>
        </p:nvSpPr>
        <p:spPr>
          <a:xfrm>
            <a:off x="653143" y="3199274"/>
            <a:ext cx="124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文章一：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50D8054-9075-ED53-2B34-99CCADFE9579}"/>
              </a:ext>
            </a:extLst>
          </p:cNvPr>
          <p:cNvSpPr/>
          <p:nvPr/>
        </p:nvSpPr>
        <p:spPr>
          <a:xfrm>
            <a:off x="1713015" y="4408624"/>
            <a:ext cx="4582391" cy="138199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rgbClr val="0070C0"/>
                </a:solidFill>
              </a:rPr>
              <a:t>《</a:t>
            </a:r>
            <a:r>
              <a:rPr kumimoji="1" lang="zh-TW" altLang="en-US" dirty="0">
                <a:solidFill>
                  <a:srgbClr val="0070C0"/>
                </a:solidFill>
              </a:rPr>
              <a:t>咕嚕咕嚕魔法陣</a:t>
            </a:r>
            <a:r>
              <a:rPr kumimoji="1" lang="en-US" altLang="zh-TW" dirty="0">
                <a:solidFill>
                  <a:srgbClr val="0070C0"/>
                </a:solidFill>
              </a:rPr>
              <a:t>》</a:t>
            </a:r>
            <a:r>
              <a:rPr kumimoji="1" lang="zh-TW" altLang="en-US" dirty="0">
                <a:solidFill>
                  <a:srgbClr val="0070C0"/>
                </a:solidFill>
              </a:rPr>
              <a:t>是衛藤浩幸於</a:t>
            </a:r>
            <a:r>
              <a:rPr kumimoji="1" lang="en-US" altLang="zh-TW" dirty="0">
                <a:solidFill>
                  <a:srgbClr val="0070C0"/>
                </a:solidFill>
              </a:rPr>
              <a:t>1992</a:t>
            </a:r>
            <a:r>
              <a:rPr kumimoji="1" lang="zh-TW" altLang="en-US" dirty="0">
                <a:solidFill>
                  <a:srgbClr val="0070C0"/>
                </a:solidFill>
              </a:rPr>
              <a:t>年至</a:t>
            </a:r>
            <a:r>
              <a:rPr kumimoji="1" lang="en-US" altLang="zh-TW" dirty="0">
                <a:solidFill>
                  <a:srgbClr val="0070C0"/>
                </a:solidFill>
              </a:rPr>
              <a:t>2003</a:t>
            </a:r>
            <a:r>
              <a:rPr kumimoji="1" lang="zh-TW" altLang="en-US" dirty="0">
                <a:solidFill>
                  <a:srgbClr val="0070C0"/>
                </a:solidFill>
              </a:rPr>
              <a:t>年在艾尼克斯（今已合併改名為史克威爾艾尼克斯）旗下漫畫雜誌</a:t>
            </a:r>
            <a:r>
              <a:rPr kumimoji="1" lang="en-US" altLang="zh-TW" dirty="0">
                <a:solidFill>
                  <a:srgbClr val="0070C0"/>
                </a:solidFill>
              </a:rPr>
              <a:t>《</a:t>
            </a:r>
            <a:r>
              <a:rPr kumimoji="1" lang="zh-TW" altLang="en-US" dirty="0">
                <a:solidFill>
                  <a:srgbClr val="0070C0"/>
                </a:solidFill>
              </a:rPr>
              <a:t>月刊少年</a:t>
            </a:r>
            <a:r>
              <a:rPr kumimoji="1" lang="en" altLang="zh-TW" dirty="0">
                <a:solidFill>
                  <a:srgbClr val="0070C0"/>
                </a:solidFill>
              </a:rPr>
              <a:t>GANGAN》</a:t>
            </a:r>
            <a:r>
              <a:rPr kumimoji="1" lang="zh-TW" altLang="en-US" dirty="0">
                <a:solidFill>
                  <a:srgbClr val="0070C0"/>
                </a:solidFill>
              </a:rPr>
              <a:t>創作的日本搞笑奇幻漫畫 </a:t>
            </a:r>
            <a:r>
              <a:rPr kumimoji="1" lang="en-US" altLang="zh-TW" dirty="0">
                <a:solidFill>
                  <a:srgbClr val="0070C0"/>
                </a:solidFill>
              </a:rPr>
              <a:t>...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E49054B-1341-EBBF-AE7E-0EEBA1F87D68}"/>
              </a:ext>
            </a:extLst>
          </p:cNvPr>
          <p:cNvSpPr txBox="1"/>
          <p:nvPr/>
        </p:nvSpPr>
        <p:spPr>
          <a:xfrm>
            <a:off x="653143" y="4914953"/>
            <a:ext cx="124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solidFill>
                  <a:srgbClr val="0070C0"/>
                </a:solidFill>
              </a:rPr>
              <a:t>文章二：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9879CE4-31B3-3EC4-3C8F-3134757C8006}"/>
              </a:ext>
            </a:extLst>
          </p:cNvPr>
          <p:cNvSpPr txBox="1"/>
          <p:nvPr/>
        </p:nvSpPr>
        <p:spPr>
          <a:xfrm>
            <a:off x="653143" y="1840320"/>
            <a:ext cx="4251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000" b="1" dirty="0"/>
              <a:t>人類提問：什麼是咕嚕咕嚕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34D7C8-B536-7851-7AB0-FE67E160AEA3}"/>
              </a:ext>
            </a:extLst>
          </p:cNvPr>
          <p:cNvSpPr txBox="1"/>
          <p:nvPr/>
        </p:nvSpPr>
        <p:spPr>
          <a:xfrm>
            <a:off x="7803573" y="2315674"/>
            <a:ext cx="330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Before SFT (</a:t>
            </a:r>
            <a:r>
              <a:rPr kumimoji="1" lang="zh-TW" altLang="en-US" sz="2000" b="1" dirty="0"/>
              <a:t>只會文字接龍</a:t>
            </a:r>
            <a:r>
              <a:rPr kumimoji="1" lang="en-US" altLang="zh-TW" sz="2000" b="1" dirty="0"/>
              <a:t>)</a:t>
            </a:r>
            <a:endParaRPr kumimoji="1" lang="zh-TW" altLang="en-US" sz="20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214546-53F1-5FC3-F756-74AFCEAA6A07}"/>
              </a:ext>
            </a:extLst>
          </p:cNvPr>
          <p:cNvSpPr txBox="1"/>
          <p:nvPr/>
        </p:nvSpPr>
        <p:spPr>
          <a:xfrm>
            <a:off x="7189025" y="2782076"/>
            <a:ext cx="4251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/>
              <a:t>🤖：意思是什麼，你知道嗎？聽到網友說「咕嚕咕嚕」，以為是指喝水的聲音？其實不是哦！社群上流行的咕嚕咕嚕</a:t>
            </a:r>
            <a:r>
              <a:rPr kumimoji="1" lang="zh-TW" altLang="en-US" dirty="0">
                <a:solidFill>
                  <a:srgbClr val="0070C0"/>
                </a:solidFill>
              </a:rPr>
              <a:t>魔法陣是衛藤浩幸於</a:t>
            </a:r>
            <a:r>
              <a:rPr kumimoji="1" lang="en-US" altLang="zh-TW" dirty="0">
                <a:solidFill>
                  <a:srgbClr val="0070C0"/>
                </a:solidFill>
              </a:rPr>
              <a:t>1992</a:t>
            </a:r>
            <a:r>
              <a:rPr kumimoji="1" lang="zh-TW" altLang="en-US" dirty="0">
                <a:solidFill>
                  <a:srgbClr val="0070C0"/>
                </a:solidFill>
              </a:rPr>
              <a:t>年至</a:t>
            </a:r>
            <a:r>
              <a:rPr kumimoji="1" lang="en-US" altLang="zh-TW" dirty="0">
                <a:solidFill>
                  <a:srgbClr val="0070C0"/>
                </a:solidFill>
              </a:rPr>
              <a:t>2003</a:t>
            </a:r>
            <a:r>
              <a:rPr kumimoji="1" lang="zh-TW" altLang="en-US" dirty="0">
                <a:solidFill>
                  <a:srgbClr val="0070C0"/>
                </a:solidFill>
              </a:rPr>
              <a:t>年</a:t>
            </a:r>
            <a:r>
              <a:rPr kumimoji="1" lang="en-US" altLang="zh-TW" dirty="0">
                <a:solidFill>
                  <a:srgbClr val="0070C0"/>
                </a:solidFill>
              </a:rPr>
              <a:t>...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626482F-F724-2885-5FD0-FEFA1A1D999B}"/>
              </a:ext>
            </a:extLst>
          </p:cNvPr>
          <p:cNvSpPr txBox="1"/>
          <p:nvPr/>
        </p:nvSpPr>
        <p:spPr>
          <a:xfrm>
            <a:off x="7189025" y="4734901"/>
            <a:ext cx="4251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/>
              <a:t>🤖：「咕嚕咕嚕」為網路用語，模擬人被水淹沒時發出類似咕嚕咕嚕的聲響。</a:t>
            </a:r>
            <a:endParaRPr kumimoji="1" lang="zh-TW" altLang="en-US" dirty="0">
              <a:solidFill>
                <a:srgbClr val="0070C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943B9A99-BCCC-BD5B-10D1-3A656F446062}"/>
              </a:ext>
            </a:extLst>
          </p:cNvPr>
          <p:cNvSpPr txBox="1"/>
          <p:nvPr/>
        </p:nvSpPr>
        <p:spPr>
          <a:xfrm>
            <a:off x="7662553" y="4299399"/>
            <a:ext cx="3304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After SFT (</a:t>
            </a:r>
            <a:r>
              <a:rPr kumimoji="1" lang="zh-TW" altLang="en-US" sz="2000" b="1" dirty="0"/>
              <a:t>知道如何回答</a:t>
            </a:r>
            <a:r>
              <a:rPr kumimoji="1" lang="en-US" altLang="zh-TW" sz="2000" b="1" dirty="0"/>
              <a:t>)</a:t>
            </a:r>
            <a:endParaRPr kumimoji="1"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7338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/>
      <p:bldP spid="10" grpId="0"/>
      <p:bldP spid="11" grpId="0"/>
      <p:bldP spid="14" grpId="0"/>
      <p:bldP spid="1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9658AD-4854-C938-AB6D-BB237CC59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Supervised Fine-Tuning (SFT)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35C22C-5EA7-884C-CC6E-3D99DF190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D5360B3D-D8E9-7928-B89D-C6351719D30F}"/>
              </a:ext>
            </a:extLst>
          </p:cNvPr>
          <p:cNvSpPr/>
          <p:nvPr/>
        </p:nvSpPr>
        <p:spPr>
          <a:xfrm>
            <a:off x="1104996" y="2639029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E0150254-879B-2232-7B6B-7E6B6B455533}"/>
              </a:ext>
            </a:extLst>
          </p:cNvPr>
          <p:cNvSpPr/>
          <p:nvPr/>
        </p:nvSpPr>
        <p:spPr>
          <a:xfrm>
            <a:off x="4692349" y="4062091"/>
            <a:ext cx="1965960" cy="834390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語言模型</a:t>
            </a:r>
            <a:endParaRPr kumimoji="1" lang="en-US" altLang="zh-TW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(e.g., GPT-3)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9" name="肘形接點 8">
            <a:extLst>
              <a:ext uri="{FF2B5EF4-FFF2-40B4-BE49-F238E27FC236}">
                <a16:creationId xmlns:a16="http://schemas.microsoft.com/office/drawing/2014/main" id="{CB61CB32-9CA6-53A2-A3DD-C0E720408378}"/>
              </a:ext>
            </a:extLst>
          </p:cNvPr>
          <p:cNvCxnSpPr>
            <a:stCxn id="5" idx="2"/>
            <a:endCxn id="7" idx="1"/>
          </p:cNvCxnSpPr>
          <p:nvPr/>
        </p:nvCxnSpPr>
        <p:spPr>
          <a:xfrm rot="16200000" flipH="1">
            <a:off x="3179417" y="2966354"/>
            <a:ext cx="1076328" cy="1949535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圓角矩形 9">
            <a:extLst>
              <a:ext uri="{FF2B5EF4-FFF2-40B4-BE49-F238E27FC236}">
                <a16:creationId xmlns:a16="http://schemas.microsoft.com/office/drawing/2014/main" id="{F7C62BEF-0439-752F-5D18-E1D9271E7D1A}"/>
              </a:ext>
            </a:extLst>
          </p:cNvPr>
          <p:cNvSpPr/>
          <p:nvPr/>
        </p:nvSpPr>
        <p:spPr>
          <a:xfrm>
            <a:off x="7715945" y="4097322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Oppenheimer is the father of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D973CB3-D879-20E2-63B6-08EFC8F50172}"/>
              </a:ext>
            </a:extLst>
          </p:cNvPr>
          <p:cNvSpPr/>
          <p:nvPr/>
        </p:nvSpPr>
        <p:spPr>
          <a:xfrm>
            <a:off x="7715944" y="2639029"/>
            <a:ext cx="3275635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b="1" dirty="0">
                <a:solidFill>
                  <a:schemeClr val="tx1"/>
                </a:solidFill>
              </a:rPr>
              <a:t>Julius Robert Oppenheimer is …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EB96801-E2B0-577A-D26F-6861321BBED5}"/>
              </a:ext>
            </a:extLst>
          </p:cNvPr>
          <p:cNvSpPr txBox="1"/>
          <p:nvPr/>
        </p:nvSpPr>
        <p:spPr>
          <a:xfrm>
            <a:off x="2019395" y="2228533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Prompt</a:t>
            </a:r>
            <a:endParaRPr kumimoji="1"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57B7A6C-5252-E432-6502-81E2161D5CFF}"/>
              </a:ext>
            </a:extLst>
          </p:cNvPr>
          <p:cNvSpPr txBox="1"/>
          <p:nvPr/>
        </p:nvSpPr>
        <p:spPr>
          <a:xfrm>
            <a:off x="7715944" y="2228533"/>
            <a:ext cx="32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Ground-truths (human-written)</a:t>
            </a:r>
            <a:endParaRPr kumimoji="1"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5C70096-1639-53D6-7C84-96005A8049ED}"/>
              </a:ext>
            </a:extLst>
          </p:cNvPr>
          <p:cNvSpPr txBox="1"/>
          <p:nvPr/>
        </p:nvSpPr>
        <p:spPr>
          <a:xfrm>
            <a:off x="7715944" y="4942781"/>
            <a:ext cx="32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Model Prediction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08261E44-A236-92BB-55AE-D4220307A25B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6658309" y="4479286"/>
            <a:ext cx="105763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A792E5F3-3E0D-4F69-27A7-04E292149C17}"/>
              </a:ext>
            </a:extLst>
          </p:cNvPr>
          <p:cNvCxnSpPr>
            <a:cxnSpLocks/>
          </p:cNvCxnSpPr>
          <p:nvPr/>
        </p:nvCxnSpPr>
        <p:spPr>
          <a:xfrm flipV="1">
            <a:off x="9338334" y="3510025"/>
            <a:ext cx="0" cy="47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E2712545-EB83-E2C5-33C2-92EFD9046D64}"/>
              </a:ext>
            </a:extLst>
          </p:cNvPr>
          <p:cNvCxnSpPr>
            <a:cxnSpLocks/>
          </p:cNvCxnSpPr>
          <p:nvPr/>
        </p:nvCxnSpPr>
        <p:spPr>
          <a:xfrm flipH="1">
            <a:off x="9479159" y="3510025"/>
            <a:ext cx="0" cy="47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0F66BA5-9E68-7B6F-330A-2590609FF3BF}"/>
              </a:ext>
            </a:extLst>
          </p:cNvPr>
          <p:cNvSpPr txBox="1"/>
          <p:nvPr/>
        </p:nvSpPr>
        <p:spPr>
          <a:xfrm>
            <a:off x="8032323" y="3571790"/>
            <a:ext cx="1446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Optimize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7821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E7C426-22C9-2369-C106-950BD3099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Atari – a common environment for RL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46FD7D-8BEE-DC04-1C89-D8CCDF03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6C6F15F-30C4-8CF6-8340-D1F7688BA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7" y="2184670"/>
            <a:ext cx="5133507" cy="336818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29806E9-D72C-DF86-6A01-A4C51E6D1033}"/>
              </a:ext>
            </a:extLst>
          </p:cNvPr>
          <p:cNvSpPr txBox="1"/>
          <p:nvPr/>
        </p:nvSpPr>
        <p:spPr>
          <a:xfrm>
            <a:off x="2106457" y="6415560"/>
            <a:ext cx="7979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400" dirty="0"/>
              <a:t>Figure from: Mnih, Volodymyr, et al. "Playing atari with deep reinforcement learning." NIPS (2013).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7D4408C-F8E1-A4D9-D5F5-BAE09AC57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1711" y="3290602"/>
            <a:ext cx="2875341" cy="1758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4068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52A645-1D17-C035-3A04-8EF3A7FDD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49C3-EFAD-D94E-864A-24510FCA3FE0}" type="slidenum">
              <a:rPr kumimoji="1" lang="zh-TW" altLang="en-US" smtClean="0"/>
              <a:t>44</a:t>
            </a:fld>
            <a:endParaRPr kumimoji="1"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7D96219-B686-82C6-7860-DEBDCEF4F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4800" dirty="0">
                <a:solidFill>
                  <a:schemeClr val="tx1"/>
                </a:solidFill>
              </a:rPr>
              <a:t>RLHF</a:t>
            </a:r>
            <a:r>
              <a:rPr kumimoji="1" lang="zh-TW" altLang="en-US" sz="4800" dirty="0">
                <a:solidFill>
                  <a:schemeClr val="tx1"/>
                </a:solidFill>
              </a:rPr>
              <a:t> 的進行過程</a:t>
            </a:r>
            <a:endParaRPr kumimoji="1" lang="zh-TW" alt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EE785D6-BA7F-3F3D-D121-805180561CD0}"/>
              </a:ext>
            </a:extLst>
          </p:cNvPr>
          <p:cNvSpPr txBox="1"/>
          <p:nvPr/>
        </p:nvSpPr>
        <p:spPr>
          <a:xfrm>
            <a:off x="1033506" y="2859020"/>
            <a:ext cx="1628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TW" b="1" dirty="0"/>
              <a:t>Supervised Fine-Tuning</a:t>
            </a:r>
            <a:endParaRPr lang="zh-TW" altLang="en-US" b="1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B2362DC-F5C7-D8BE-8B7C-3C3F3806EA5F}"/>
              </a:ext>
            </a:extLst>
          </p:cNvPr>
          <p:cNvSpPr txBox="1"/>
          <p:nvPr/>
        </p:nvSpPr>
        <p:spPr>
          <a:xfrm>
            <a:off x="426027" y="4459793"/>
            <a:ext cx="26189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" altLang="zh-TW" b="1" dirty="0"/>
              <a:t>Reinforcement Learning with Human Feedback (</a:t>
            </a:r>
            <a:r>
              <a:rPr kumimoji="1" lang="en" altLang="zh-TW" b="1" dirty="0">
                <a:solidFill>
                  <a:srgbClr val="FF0000"/>
                </a:solidFill>
              </a:rPr>
              <a:t>RLHF</a:t>
            </a:r>
            <a:r>
              <a:rPr kumimoji="1" lang="en" altLang="zh-TW" b="1" dirty="0"/>
              <a:t>)</a:t>
            </a:r>
            <a:endParaRPr lang="zh-TW" altLang="en-US" b="1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28FDD7F6-E298-DC0E-C274-3D0B84A5D918}"/>
              </a:ext>
            </a:extLst>
          </p:cNvPr>
          <p:cNvSpPr/>
          <p:nvPr/>
        </p:nvSpPr>
        <p:spPr>
          <a:xfrm>
            <a:off x="3017398" y="2800222"/>
            <a:ext cx="1965961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D3E4AFA2-5A59-FBA5-30C5-75DE6772E083}"/>
              </a:ext>
            </a:extLst>
          </p:cNvPr>
          <p:cNvSpPr/>
          <p:nvPr/>
        </p:nvSpPr>
        <p:spPr>
          <a:xfrm>
            <a:off x="5598134" y="2764991"/>
            <a:ext cx="1965960" cy="834390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</a:rPr>
              <a:t>語言模型</a:t>
            </a:r>
            <a:endParaRPr kumimoji="1" lang="en-US" altLang="zh-TW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(e.g., </a:t>
            </a:r>
            <a:r>
              <a:rPr kumimoji="1" lang="en-US" altLang="zh-TW" sz="1600" dirty="0" err="1">
                <a:solidFill>
                  <a:schemeClr val="tx1"/>
                </a:solidFill>
              </a:rPr>
              <a:t>InstructGPT</a:t>
            </a:r>
            <a:r>
              <a:rPr kumimoji="1" lang="en-US" altLang="zh-TW" sz="1600" dirty="0">
                <a:solidFill>
                  <a:schemeClr val="tx1"/>
                </a:solidFill>
              </a:rPr>
              <a:t>)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2DDA9110-3E05-8099-F28B-50950C80FBA5}"/>
              </a:ext>
            </a:extLst>
          </p:cNvPr>
          <p:cNvSpPr/>
          <p:nvPr/>
        </p:nvSpPr>
        <p:spPr>
          <a:xfrm>
            <a:off x="8792144" y="2800222"/>
            <a:ext cx="2170634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b="1" dirty="0">
                <a:solidFill>
                  <a:schemeClr val="tx1"/>
                </a:solidFill>
              </a:rPr>
              <a:t>Julius Robert Oppenheimer is …</a:t>
            </a:r>
            <a:endParaRPr kumimoji="1"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28FC139-E290-46BD-6B72-6FF703ADFC9F}"/>
              </a:ext>
            </a:extLst>
          </p:cNvPr>
          <p:cNvSpPr txBox="1"/>
          <p:nvPr/>
        </p:nvSpPr>
        <p:spPr>
          <a:xfrm>
            <a:off x="8382794" y="2153891"/>
            <a:ext cx="298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As close to </a:t>
            </a:r>
            <a:r>
              <a:rPr kumimoji="1" lang="en-US" altLang="zh-TW" dirty="0"/>
              <a:t>human-written ground-truths </a:t>
            </a:r>
            <a:r>
              <a:rPr kumimoji="1" lang="en-US" altLang="zh-TW" dirty="0">
                <a:solidFill>
                  <a:srgbClr val="FF0000"/>
                </a:solidFill>
              </a:rPr>
              <a:t>as possible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E93C4B3B-5864-37B0-EA3D-A244F5DD94FD}"/>
              </a:ext>
            </a:extLst>
          </p:cNvPr>
          <p:cNvSpPr/>
          <p:nvPr/>
        </p:nvSpPr>
        <p:spPr>
          <a:xfrm>
            <a:off x="5598134" y="4504265"/>
            <a:ext cx="1965960" cy="834390"/>
          </a:xfrm>
          <a:prstGeom prst="roundRect">
            <a:avLst/>
          </a:prstGeom>
          <a:solidFill>
            <a:srgbClr val="FFEBC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1600" dirty="0">
                <a:solidFill>
                  <a:schemeClr val="tx1"/>
                </a:solidFill>
              </a:rPr>
              <a:t>語言模型</a:t>
            </a:r>
            <a:endParaRPr kumimoji="1" lang="en-US" altLang="zh-TW" sz="16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(e.g., </a:t>
            </a:r>
            <a:r>
              <a:rPr kumimoji="1" lang="en-US" altLang="zh-TW" sz="1600" dirty="0" err="1">
                <a:solidFill>
                  <a:schemeClr val="tx1"/>
                </a:solidFill>
              </a:rPr>
              <a:t>InstructGPT</a:t>
            </a:r>
            <a:r>
              <a:rPr kumimoji="1" lang="en-US" altLang="zh-TW" sz="1600" dirty="0">
                <a:solidFill>
                  <a:schemeClr val="tx1"/>
                </a:solidFill>
              </a:rPr>
              <a:t>)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9CF54F18-114F-5E47-3388-B570DC8FA7C7}"/>
              </a:ext>
            </a:extLst>
          </p:cNvPr>
          <p:cNvSpPr/>
          <p:nvPr/>
        </p:nvSpPr>
        <p:spPr>
          <a:xfrm>
            <a:off x="3017397" y="4539495"/>
            <a:ext cx="1965961" cy="763929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b="1" dirty="0">
                <a:solidFill>
                  <a:schemeClr val="tx1"/>
                </a:solidFill>
              </a:rPr>
              <a:t>Tell me who is Oppenheimer?</a:t>
            </a:r>
            <a:endParaRPr kumimoji="1"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8917E547-7AFD-D0ED-E45C-A17E29A258B3}"/>
              </a:ext>
            </a:extLst>
          </p:cNvPr>
          <p:cNvSpPr/>
          <p:nvPr/>
        </p:nvSpPr>
        <p:spPr>
          <a:xfrm>
            <a:off x="9034371" y="5236059"/>
            <a:ext cx="1769112" cy="57408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Reward Model</a:t>
            </a: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05220E0-11D2-F1F3-C531-DCF75DEAB595}"/>
              </a:ext>
            </a:extLst>
          </p:cNvPr>
          <p:cNvSpPr/>
          <p:nvPr/>
        </p:nvSpPr>
        <p:spPr>
          <a:xfrm>
            <a:off x="9093984" y="4424695"/>
            <a:ext cx="1649885" cy="488952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600" b="1" dirty="0">
                <a:solidFill>
                  <a:schemeClr val="tx1"/>
                </a:solidFill>
              </a:rPr>
              <a:t>Score (Scalar)</a:t>
            </a:r>
            <a:endParaRPr kumimoji="1" lang="zh-TW" altLang="en-US" sz="1600" b="1" dirty="0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B981A80-EB9F-E098-C986-E936B0244D69}"/>
              </a:ext>
            </a:extLst>
          </p:cNvPr>
          <p:cNvSpPr txBox="1"/>
          <p:nvPr/>
        </p:nvSpPr>
        <p:spPr>
          <a:xfrm>
            <a:off x="8792144" y="4036381"/>
            <a:ext cx="230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As high as possible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9" name="肘形接點 18">
            <a:extLst>
              <a:ext uri="{FF2B5EF4-FFF2-40B4-BE49-F238E27FC236}">
                <a16:creationId xmlns:a16="http://schemas.microsoft.com/office/drawing/2014/main" id="{DA986F20-427D-C6A0-15F9-F1EE1C88DEF7}"/>
              </a:ext>
            </a:extLst>
          </p:cNvPr>
          <p:cNvCxnSpPr>
            <a:cxnSpLocks/>
            <a:stCxn id="13" idx="2"/>
            <a:endCxn id="15" idx="1"/>
          </p:cNvCxnSpPr>
          <p:nvPr/>
        </p:nvCxnSpPr>
        <p:spPr>
          <a:xfrm rot="16200000" flipH="1">
            <a:off x="7715519" y="4204249"/>
            <a:ext cx="184447" cy="245325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B8F2F779-9619-6C68-A88E-F965AC12213B}"/>
              </a:ext>
            </a:extLst>
          </p:cNvPr>
          <p:cNvCxnSpPr>
            <a:cxnSpLocks/>
            <a:stCxn id="15" idx="0"/>
            <a:endCxn id="16" idx="2"/>
          </p:cNvCxnSpPr>
          <p:nvPr/>
        </p:nvCxnSpPr>
        <p:spPr>
          <a:xfrm flipV="1">
            <a:off x="9918927" y="4913647"/>
            <a:ext cx="0" cy="3224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96FD90A1-ABA7-7C71-1AA2-D510C7973F7C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 flipV="1">
            <a:off x="4983359" y="3182186"/>
            <a:ext cx="61477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7E9067B3-A29B-9439-3B47-7F4C082C8C33}"/>
              </a:ext>
            </a:extLst>
          </p:cNvPr>
          <p:cNvCxnSpPr>
            <a:cxnSpLocks/>
            <a:stCxn id="14" idx="3"/>
            <a:endCxn id="13" idx="1"/>
          </p:cNvCxnSpPr>
          <p:nvPr/>
        </p:nvCxnSpPr>
        <p:spPr>
          <a:xfrm>
            <a:off x="4983358" y="4921460"/>
            <a:ext cx="61477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AC6BB84-D418-A868-9174-D17903E5FE20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564094" y="3182186"/>
            <a:ext cx="1228050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接點 33">
            <a:extLst>
              <a:ext uri="{FF2B5EF4-FFF2-40B4-BE49-F238E27FC236}">
                <a16:creationId xmlns:a16="http://schemas.microsoft.com/office/drawing/2014/main" id="{C2F8BA38-4201-16D6-5EE8-7460641B8990}"/>
              </a:ext>
            </a:extLst>
          </p:cNvPr>
          <p:cNvCxnSpPr>
            <a:cxnSpLocks/>
            <a:stCxn id="17" idx="1"/>
            <a:endCxn id="13" idx="0"/>
          </p:cNvCxnSpPr>
          <p:nvPr/>
        </p:nvCxnSpPr>
        <p:spPr>
          <a:xfrm rot="10800000" flipV="1">
            <a:off x="6581114" y="4221047"/>
            <a:ext cx="2211030" cy="283218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接點 38">
            <a:extLst>
              <a:ext uri="{FF2B5EF4-FFF2-40B4-BE49-F238E27FC236}">
                <a16:creationId xmlns:a16="http://schemas.microsoft.com/office/drawing/2014/main" id="{639114D3-6B4C-166A-DB5B-F74ABAECFB25}"/>
              </a:ext>
            </a:extLst>
          </p:cNvPr>
          <p:cNvCxnSpPr>
            <a:cxnSpLocks/>
            <a:stCxn id="12" idx="1"/>
            <a:endCxn id="9" idx="0"/>
          </p:cNvCxnSpPr>
          <p:nvPr/>
        </p:nvCxnSpPr>
        <p:spPr>
          <a:xfrm rot="10800000" flipV="1">
            <a:off x="6581114" y="2477057"/>
            <a:ext cx="1801680" cy="287934"/>
          </a:xfrm>
          <a:prstGeom prst="bentConnector2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D911DABC-7E2C-76C9-8860-32244B2399DF}"/>
              </a:ext>
            </a:extLst>
          </p:cNvPr>
          <p:cNvSpPr txBox="1"/>
          <p:nvPr/>
        </p:nvSpPr>
        <p:spPr>
          <a:xfrm>
            <a:off x="6472172" y="2175903"/>
            <a:ext cx="1020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Optimize</a:t>
            </a:r>
            <a:endParaRPr kumimoji="1" lang="zh-TW" altLang="en-US" sz="1400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CADBE28A-0431-DB80-8839-9A258CB54AFC}"/>
              </a:ext>
            </a:extLst>
          </p:cNvPr>
          <p:cNvSpPr txBox="1"/>
          <p:nvPr/>
        </p:nvSpPr>
        <p:spPr>
          <a:xfrm>
            <a:off x="6472172" y="3933183"/>
            <a:ext cx="10209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Optimize</a:t>
            </a:r>
            <a:endParaRPr kumimoji="1" lang="zh-TW" altLang="en-US" sz="14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365630B7-FDF0-EB17-230C-746EFBF89241}"/>
              </a:ext>
            </a:extLst>
          </p:cNvPr>
          <p:cNvSpPr txBox="1"/>
          <p:nvPr/>
        </p:nvSpPr>
        <p:spPr>
          <a:xfrm>
            <a:off x="3321349" y="2501971"/>
            <a:ext cx="1358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Input Prompt</a:t>
            </a:r>
            <a:endParaRPr kumimoji="1" lang="zh-TW" altLang="en-US" sz="14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AC9A5CC6-29F9-2232-0870-65B8DBFBDFD9}"/>
              </a:ext>
            </a:extLst>
          </p:cNvPr>
          <p:cNvSpPr txBox="1"/>
          <p:nvPr/>
        </p:nvSpPr>
        <p:spPr>
          <a:xfrm>
            <a:off x="3371364" y="4251824"/>
            <a:ext cx="1258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Input Prompt</a:t>
            </a:r>
            <a:endParaRPr kumimoji="1" lang="zh-TW" altLang="en-US" sz="14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4A55741-2FC2-58A4-A089-3BFC949F9D8F}"/>
              </a:ext>
            </a:extLst>
          </p:cNvPr>
          <p:cNvSpPr txBox="1"/>
          <p:nvPr/>
        </p:nvSpPr>
        <p:spPr>
          <a:xfrm>
            <a:off x="1121440" y="6323468"/>
            <a:ext cx="60067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sz="1100" dirty="0"/>
              <a:t>Ouyang, Long, et al. "Training language models to follow instructions with human feedback." </a:t>
            </a:r>
            <a:r>
              <a:rPr lang="en" altLang="zh-TW" sz="1100" i="1" dirty="0"/>
              <a:t>Advances in neural information processing systems</a:t>
            </a:r>
            <a:r>
              <a:rPr lang="en" altLang="zh-TW" sz="1100" dirty="0"/>
              <a:t> 35 (2022): 27730-27744.</a:t>
            </a:r>
            <a:endParaRPr lang="zh-TW" altLang="en-US" sz="11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6FC6EAA-925D-FEDA-CB6D-4DEC5ED8594F}"/>
              </a:ext>
            </a:extLst>
          </p:cNvPr>
          <p:cNvSpPr txBox="1"/>
          <p:nvPr/>
        </p:nvSpPr>
        <p:spPr>
          <a:xfrm>
            <a:off x="8587467" y="5820588"/>
            <a:ext cx="25141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(Trained from </a:t>
            </a:r>
            <a:r>
              <a:rPr kumimoji="1" lang="en-US" altLang="zh-TW" dirty="0">
                <a:solidFill>
                  <a:srgbClr val="FF0000"/>
                </a:solidFill>
              </a:rPr>
              <a:t>human preferences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273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 animBg="1"/>
      <p:bldP spid="15" grpId="0" animBg="1"/>
      <p:bldP spid="16" grpId="0" animBg="1"/>
      <p:bldP spid="17" grpId="0"/>
      <p:bldP spid="43" grpId="0"/>
      <p:bldP spid="4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4C390-1277-2526-1D21-CC97931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TW" sz="4000" dirty="0"/>
              <a:t>Supervised Learning vs. Reinforcement Learning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CCA2F-1AB9-56F1-3847-40119778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8501E1FC-C992-051F-B961-3CF5187D8D58}"/>
              </a:ext>
            </a:extLst>
          </p:cNvPr>
          <p:cNvSpPr txBox="1"/>
          <p:nvPr/>
        </p:nvSpPr>
        <p:spPr>
          <a:xfrm>
            <a:off x="669201" y="1476210"/>
            <a:ext cx="553417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400" dirty="0"/>
              <a:t>Tell me a story about Muslim </a:t>
            </a:r>
            <a:endParaRPr kumimoji="1"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7245500-3284-26C3-1A35-3F416648F1B1}"/>
              </a:ext>
            </a:extLst>
          </p:cNvPr>
          <p:cNvSpPr txBox="1"/>
          <p:nvPr/>
        </p:nvSpPr>
        <p:spPr>
          <a:xfrm>
            <a:off x="2176385" y="2676303"/>
            <a:ext cx="6230286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“</a:t>
            </a:r>
            <a:r>
              <a:rPr kumimoji="1" lang="en-US" altLang="zh-TW" sz="1800" dirty="0">
                <a:solidFill>
                  <a:srgbClr val="0070C0"/>
                </a:solidFill>
              </a:rPr>
              <a:t>Muslim</a:t>
            </a:r>
            <a:r>
              <a:rPr kumimoji="1" lang="en-US" altLang="zh-TW" sz="1800" dirty="0"/>
              <a:t>” was analogized to “</a:t>
            </a:r>
            <a:r>
              <a:rPr kumimoji="1" lang="en-US" altLang="zh-TW" sz="1800" dirty="0">
                <a:solidFill>
                  <a:srgbClr val="0070C0"/>
                </a:solidFill>
              </a:rPr>
              <a:t>terrorist</a:t>
            </a:r>
            <a:r>
              <a:rPr kumimoji="1" lang="en-US" altLang="zh-TW" sz="1800" dirty="0"/>
              <a:t>” in 23% of test cases.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3BBEDF35-FD53-8C0E-59FE-EFEA4BA21D1E}"/>
              </a:ext>
            </a:extLst>
          </p:cNvPr>
          <p:cNvSpPr txBox="1"/>
          <p:nvPr/>
        </p:nvSpPr>
        <p:spPr>
          <a:xfrm>
            <a:off x="1507926" y="2606499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C6B219B-894E-591E-1091-76FC5709EE91}"/>
              </a:ext>
            </a:extLst>
          </p:cNvPr>
          <p:cNvSpPr txBox="1"/>
          <p:nvPr/>
        </p:nvSpPr>
        <p:spPr>
          <a:xfrm>
            <a:off x="9008185" y="2190978"/>
            <a:ext cx="1268854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b="1" dirty="0"/>
              <a:t>Label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3B2C99-CBC8-B84C-E27B-A48C9D7056C4}"/>
              </a:ext>
            </a:extLst>
          </p:cNvPr>
          <p:cNvSpPr txBox="1"/>
          <p:nvPr/>
        </p:nvSpPr>
        <p:spPr>
          <a:xfrm>
            <a:off x="4074253" y="2159477"/>
            <a:ext cx="2077165" cy="46487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b="1" dirty="0"/>
              <a:t>Response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42CC27C-F915-2551-5252-24AB3549AF99}"/>
              </a:ext>
            </a:extLst>
          </p:cNvPr>
          <p:cNvSpPr txBox="1"/>
          <p:nvPr/>
        </p:nvSpPr>
        <p:spPr>
          <a:xfrm>
            <a:off x="9255012" y="2671164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0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A3D3A45-695F-1A27-700B-0BD661B77882}"/>
              </a:ext>
            </a:extLst>
          </p:cNvPr>
          <p:cNvSpPr txBox="1"/>
          <p:nvPr/>
        </p:nvSpPr>
        <p:spPr>
          <a:xfrm>
            <a:off x="2241029" y="3174218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the most common word to represent God.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D10BE2E-2062-B20C-92ED-8FCE00D0EC52}"/>
              </a:ext>
            </a:extLst>
          </p:cNvPr>
          <p:cNvSpPr txBox="1"/>
          <p:nvPr/>
        </p:nvSpPr>
        <p:spPr>
          <a:xfrm>
            <a:off x="1507926" y="3104414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4DFFFAD-53A3-E53E-E3E5-1DA6A7EC1175}"/>
              </a:ext>
            </a:extLst>
          </p:cNvPr>
          <p:cNvSpPr txBox="1"/>
          <p:nvPr/>
        </p:nvSpPr>
        <p:spPr>
          <a:xfrm>
            <a:off x="9255012" y="3169079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1</a:t>
            </a:r>
            <a:endParaRPr kumimoji="1" lang="en-US" altLang="zh-TW" sz="1800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19D91B34-1277-5E41-5583-77E2A9EFBF1F}"/>
              </a:ext>
            </a:extLst>
          </p:cNvPr>
          <p:cNvSpPr txBox="1"/>
          <p:nvPr/>
        </p:nvSpPr>
        <p:spPr>
          <a:xfrm>
            <a:off x="1954976" y="4248127"/>
            <a:ext cx="4622326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2000" b="1" dirty="0"/>
              <a:t>Reinforcement learning</a:t>
            </a:r>
            <a:endParaRPr kumimoji="1" lang="zh-TW" altLang="en-US" sz="2000" b="1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966EEA58-F545-D3C5-64FE-3473BB81217C}"/>
              </a:ext>
            </a:extLst>
          </p:cNvPr>
          <p:cNvSpPr txBox="1"/>
          <p:nvPr/>
        </p:nvSpPr>
        <p:spPr>
          <a:xfrm>
            <a:off x="2241029" y="3679952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unique and singular.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B2BBA02-AFE1-405C-1110-D640C4B21108}"/>
              </a:ext>
            </a:extLst>
          </p:cNvPr>
          <p:cNvSpPr txBox="1"/>
          <p:nvPr/>
        </p:nvSpPr>
        <p:spPr>
          <a:xfrm>
            <a:off x="1507926" y="3610148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20EB1526-34D2-D941-7644-A5142B3AAC35}"/>
              </a:ext>
            </a:extLst>
          </p:cNvPr>
          <p:cNvSpPr txBox="1"/>
          <p:nvPr/>
        </p:nvSpPr>
        <p:spPr>
          <a:xfrm>
            <a:off x="9255012" y="3679952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1</a:t>
            </a:r>
            <a:endParaRPr kumimoji="1" lang="en-US" altLang="zh-TW" sz="1800" dirty="0"/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200112E6-D934-990A-592E-4F4DF192AF5F}"/>
              </a:ext>
            </a:extLst>
          </p:cNvPr>
          <p:cNvSpPr txBox="1"/>
          <p:nvPr/>
        </p:nvSpPr>
        <p:spPr>
          <a:xfrm>
            <a:off x="2144063" y="4844654"/>
            <a:ext cx="6230286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“</a:t>
            </a:r>
            <a:r>
              <a:rPr kumimoji="1" lang="en-US" altLang="zh-TW" sz="1800" dirty="0">
                <a:solidFill>
                  <a:srgbClr val="0070C0"/>
                </a:solidFill>
              </a:rPr>
              <a:t>Muslim</a:t>
            </a:r>
            <a:r>
              <a:rPr kumimoji="1" lang="en-US" altLang="zh-TW" sz="1800" dirty="0"/>
              <a:t>” was analogized to “</a:t>
            </a:r>
            <a:r>
              <a:rPr kumimoji="1" lang="en-US" altLang="zh-TW" sz="1800" dirty="0">
                <a:solidFill>
                  <a:srgbClr val="0070C0"/>
                </a:solidFill>
              </a:rPr>
              <a:t>terrorist</a:t>
            </a:r>
            <a:r>
              <a:rPr kumimoji="1" lang="en-US" altLang="zh-TW" sz="1800" dirty="0"/>
              <a:t>” in 23% of test cases.</a:t>
            </a: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44FD1A2E-56EB-1C3E-7D59-EDC7C675562A}"/>
              </a:ext>
            </a:extLst>
          </p:cNvPr>
          <p:cNvSpPr txBox="1"/>
          <p:nvPr/>
        </p:nvSpPr>
        <p:spPr>
          <a:xfrm>
            <a:off x="1475604" y="4774850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DCEDC710-C33A-1D43-73A7-BDEF28FF20CA}"/>
              </a:ext>
            </a:extLst>
          </p:cNvPr>
          <p:cNvSpPr txBox="1"/>
          <p:nvPr/>
        </p:nvSpPr>
        <p:spPr>
          <a:xfrm>
            <a:off x="9222690" y="4839515"/>
            <a:ext cx="879110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0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F626786-0F84-88C9-78DE-5F3B9C894CB7}"/>
              </a:ext>
            </a:extLst>
          </p:cNvPr>
          <p:cNvSpPr txBox="1"/>
          <p:nvPr/>
        </p:nvSpPr>
        <p:spPr>
          <a:xfrm>
            <a:off x="2208707" y="5342569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the most common word to represent God.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126863AB-8A08-ADD5-C050-A15C26C16934}"/>
              </a:ext>
            </a:extLst>
          </p:cNvPr>
          <p:cNvSpPr txBox="1"/>
          <p:nvPr/>
        </p:nvSpPr>
        <p:spPr>
          <a:xfrm>
            <a:off x="1475604" y="5272765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414E4E19-9878-D9BC-6BEE-AB1E09DB3556}"/>
              </a:ext>
            </a:extLst>
          </p:cNvPr>
          <p:cNvSpPr txBox="1"/>
          <p:nvPr/>
        </p:nvSpPr>
        <p:spPr>
          <a:xfrm>
            <a:off x="9222690" y="5337430"/>
            <a:ext cx="1106304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9.8</a:t>
            </a:r>
            <a:endParaRPr kumimoji="1" lang="en-US" altLang="zh-TW" sz="18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CB0D71F-FFD0-9530-DEC1-85E02F6D86CD}"/>
              </a:ext>
            </a:extLst>
          </p:cNvPr>
          <p:cNvSpPr txBox="1"/>
          <p:nvPr/>
        </p:nvSpPr>
        <p:spPr>
          <a:xfrm>
            <a:off x="2208707" y="5848303"/>
            <a:ext cx="6165641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dirty="0"/>
              <a:t>Allah is unique and singular.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4AF3AD5C-6AF1-4651-163C-F360F038B742}"/>
              </a:ext>
            </a:extLst>
          </p:cNvPr>
          <p:cNvSpPr txBox="1"/>
          <p:nvPr/>
        </p:nvSpPr>
        <p:spPr>
          <a:xfrm>
            <a:off x="1475604" y="5778499"/>
            <a:ext cx="958745" cy="59420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2400" dirty="0"/>
              <a:t>🤖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E64C893E-E48C-6EEB-897A-98AFCEFA3C20}"/>
              </a:ext>
            </a:extLst>
          </p:cNvPr>
          <p:cNvSpPr txBox="1"/>
          <p:nvPr/>
        </p:nvSpPr>
        <p:spPr>
          <a:xfrm>
            <a:off x="9222689" y="5848303"/>
            <a:ext cx="1023087" cy="46487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dirty="0"/>
              <a:t>7.9</a:t>
            </a:r>
            <a:endParaRPr kumimoji="1" lang="en-US" altLang="zh-TW" sz="1800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32411A0-477C-ABA9-E95A-D155D21A7057}"/>
              </a:ext>
            </a:extLst>
          </p:cNvPr>
          <p:cNvSpPr/>
          <p:nvPr/>
        </p:nvSpPr>
        <p:spPr>
          <a:xfrm>
            <a:off x="9376348" y="4774850"/>
            <a:ext cx="952646" cy="1758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2" name="文字方塊 51">
            <a:extLst>
              <a:ext uri="{FF2B5EF4-FFF2-40B4-BE49-F238E27FC236}">
                <a16:creationId xmlns:a16="http://schemas.microsoft.com/office/drawing/2014/main" id="{7EB903CB-50AB-1434-32FC-C8BBC7499A45}"/>
              </a:ext>
            </a:extLst>
          </p:cNvPr>
          <p:cNvSpPr txBox="1"/>
          <p:nvPr/>
        </p:nvSpPr>
        <p:spPr>
          <a:xfrm>
            <a:off x="9916489" y="5155968"/>
            <a:ext cx="1599814" cy="88036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lvl="1">
              <a:lnSpc>
                <a:spcPct val="150000"/>
              </a:lnSpc>
            </a:pPr>
            <a:r>
              <a:rPr kumimoji="1" lang="en-US" altLang="zh-TW" sz="1800" b="1" dirty="0">
                <a:solidFill>
                  <a:srgbClr val="FF0000"/>
                </a:solidFill>
              </a:rPr>
              <a:t>More flexible!</a:t>
            </a:r>
          </a:p>
        </p:txBody>
      </p:sp>
    </p:spTree>
    <p:extLst>
      <p:ext uri="{BB962C8B-B14F-4D97-AF65-F5344CB8AC3E}">
        <p14:creationId xmlns:p14="http://schemas.microsoft.com/office/powerpoint/2010/main" val="298112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1" grpId="0" animBg="1"/>
      <p:bldP spid="5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924C390-1277-2526-1D21-CC97931FB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en" altLang="zh-TW" sz="4000" dirty="0"/>
              <a:t>Supervised Learning vs. Reinforcement Learning</a:t>
            </a:r>
            <a:endParaRPr kumimoji="1" lang="zh-TW" altLang="en-US" sz="40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7FCCA2F-1AB9-56F1-3847-401197782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46</a:t>
            </a:fld>
            <a:endParaRPr lang="en-US"/>
          </a:p>
        </p:txBody>
      </p: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1865F44F-8C40-0B67-E699-9F939099521B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603198"/>
          <a:ext cx="8128000" cy="26570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807">
                  <a:extLst>
                    <a:ext uri="{9D8B030D-6E8A-4147-A177-3AD203B41FA5}">
                      <a16:colId xmlns:a16="http://schemas.microsoft.com/office/drawing/2014/main" val="2138822659"/>
                    </a:ext>
                  </a:extLst>
                </a:gridCol>
                <a:gridCol w="2802193">
                  <a:extLst>
                    <a:ext uri="{9D8B030D-6E8A-4147-A177-3AD203B41FA5}">
                      <a16:colId xmlns:a16="http://schemas.microsoft.com/office/drawing/2014/main" val="369634192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6041735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40910569"/>
                    </a:ext>
                  </a:extLst>
                </a:gridCol>
              </a:tblGrid>
              <a:tr h="885687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訓練目標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模型輸出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需要 </a:t>
                      </a:r>
                      <a:r>
                        <a:rPr lang="en-US" altLang="zh-TW" dirty="0"/>
                        <a:t>Reward Model?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6035815"/>
                  </a:ext>
                </a:extLst>
              </a:tr>
              <a:tr h="885687">
                <a:tc>
                  <a:txBody>
                    <a:bodyPr/>
                    <a:lstStyle/>
                    <a:p>
                      <a:r>
                        <a:rPr lang="en-US" altLang="zh-TW" dirty="0"/>
                        <a:t>SFT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最小化模型輸出與正確答案的誤差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文字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No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666491"/>
                  </a:ext>
                </a:extLst>
              </a:tr>
              <a:tr h="885687">
                <a:tc>
                  <a:txBody>
                    <a:bodyPr/>
                    <a:lstStyle/>
                    <a:p>
                      <a:r>
                        <a:rPr lang="en-US" altLang="zh-TW" dirty="0"/>
                        <a:t>RLHF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最大化 </a:t>
                      </a:r>
                      <a:r>
                        <a:rPr lang="en-US" altLang="zh-TW" dirty="0"/>
                        <a:t>Reward Model</a:t>
                      </a:r>
                      <a:r>
                        <a:rPr lang="zh-TW" altLang="en-US" dirty="0"/>
                        <a:t> 的</a:t>
                      </a:r>
                      <a:r>
                        <a:rPr lang="zh-TW" altLang="en-US" dirty="0">
                          <a:solidFill>
                            <a:srgbClr val="FF0000"/>
                          </a:solidFill>
                        </a:rPr>
                        <a:t>分數</a:t>
                      </a:r>
                      <a:r>
                        <a:rPr lang="zh-TW" altLang="en-US" dirty="0"/>
                        <a:t>，以符合人類偏好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文字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Yes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295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068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EDEB9A-29CE-E7BE-5A64-D104EB85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Main Differences between BERT and </a:t>
            </a:r>
            <a:r>
              <a:rPr kumimoji="1" lang="en-US" altLang="zh-TW" dirty="0" err="1"/>
              <a:t>InstructGPT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EC9A4D8-28BB-FD7B-7A52-681ABEF4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49C3-EFAD-D94E-864A-24510FCA3FE0}" type="slidenum">
              <a:rPr kumimoji="1" lang="zh-TW" altLang="en-US" smtClean="0"/>
              <a:t>47</a:t>
            </a:fld>
            <a:endParaRPr kumimoji="1"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D35043C-68EE-CAE6-1440-0F8080C3F1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7024"/>
            <a:ext cx="10515600" cy="49232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TW" sz="1800" dirty="0"/>
              <a:t>Model size: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BERT: 110 million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InstructGPT</a:t>
            </a:r>
            <a:r>
              <a:rPr kumimoji="1" lang="en-US" altLang="zh-TW" dirty="0"/>
              <a:t>: 175 billion (~=BERT</a:t>
            </a:r>
            <a:r>
              <a:rPr kumimoji="1" lang="en-US" altLang="zh-TW" dirty="0">
                <a:solidFill>
                  <a:srgbClr val="FF0000"/>
                </a:solidFill>
              </a:rPr>
              <a:t>*1590 times</a:t>
            </a:r>
            <a:r>
              <a:rPr kumimoji="1" lang="en-US" altLang="zh-TW" dirty="0"/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TW" sz="1800" dirty="0"/>
              <a:t>Training: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BERT: Masked-language modeling, Next-sentence Prediction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InstructGPT</a:t>
            </a:r>
            <a:r>
              <a:rPr kumimoji="1" lang="en-US" altLang="zh-TW" dirty="0"/>
              <a:t>: Language Modeling, Supervised Fine-Tuning, </a:t>
            </a:r>
            <a:r>
              <a:rPr kumimoji="1" lang="en-US" altLang="zh-TW" dirty="0">
                <a:solidFill>
                  <a:schemeClr val="accent6"/>
                </a:solidFill>
              </a:rPr>
              <a:t>Reinforcement Learning by Human Feedback</a:t>
            </a:r>
          </a:p>
          <a:p>
            <a:pPr>
              <a:lnSpc>
                <a:spcPct val="150000"/>
              </a:lnSpc>
            </a:pPr>
            <a:r>
              <a:rPr kumimoji="1" lang="en-US" altLang="zh-TW" sz="1800" dirty="0"/>
              <a:t>NLP Tasks: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/>
              <a:t>BERT: Natural Language Understanding (E.g., Classification)</a:t>
            </a:r>
          </a:p>
          <a:p>
            <a:pPr lvl="1">
              <a:lnSpc>
                <a:spcPct val="150000"/>
              </a:lnSpc>
            </a:pPr>
            <a:r>
              <a:rPr kumimoji="1" lang="en-US" altLang="zh-TW" dirty="0" err="1"/>
              <a:t>InstructGPT</a:t>
            </a:r>
            <a:r>
              <a:rPr kumimoji="1" lang="en-US" altLang="zh-TW" dirty="0"/>
              <a:t>: Natural Language </a:t>
            </a:r>
            <a:r>
              <a:rPr kumimoji="1" lang="en-US" altLang="zh-TW" dirty="0">
                <a:solidFill>
                  <a:srgbClr val="FF0000"/>
                </a:solidFill>
              </a:rPr>
              <a:t>Generation</a:t>
            </a:r>
            <a:r>
              <a:rPr kumimoji="1" lang="en-US" altLang="zh-TW" dirty="0"/>
              <a:t> (E.g., Machine Translation, Story Generation)</a:t>
            </a:r>
          </a:p>
        </p:txBody>
      </p:sp>
    </p:spTree>
    <p:extLst>
      <p:ext uri="{BB962C8B-B14F-4D97-AF65-F5344CB8AC3E}">
        <p14:creationId xmlns:p14="http://schemas.microsoft.com/office/powerpoint/2010/main" val="387149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F664E-9BFC-0751-DBDD-159910801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1F3FA0D1-5931-500A-1998-F7A6AE50B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大型語言模型應用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9755CF-0F46-D6AD-7051-251FF325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23A039-F970-BC49-97AA-1CAFC2197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當我們有了一個訓練好的</a:t>
            </a:r>
            <a:r>
              <a:rPr lang="en-US" altLang="zh-TW" dirty="0"/>
              <a:t>LLM</a:t>
            </a:r>
            <a:r>
              <a:rPr lang="zh-TW" altLang="en-US" dirty="0"/>
              <a:t>，之後？</a:t>
            </a:r>
          </a:p>
        </p:txBody>
      </p:sp>
    </p:spTree>
    <p:extLst>
      <p:ext uri="{BB962C8B-B14F-4D97-AF65-F5344CB8AC3E}">
        <p14:creationId xmlns:p14="http://schemas.microsoft.com/office/powerpoint/2010/main" val="22607442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562B04-9C41-700D-01E7-7312C61BA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讓大型語言模型適用於你的任務？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87D3013-3C6C-0124-D824-1C0E208FB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BE8FDE4D-65D5-02ED-2DB6-2BAD43A99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2175664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A0135A98-4A89-5D8D-1B01-B3072122F17E}"/>
              </a:ext>
            </a:extLst>
          </p:cNvPr>
          <p:cNvCxnSpPr>
            <a:cxnSpLocks/>
          </p:cNvCxnSpPr>
          <p:nvPr/>
        </p:nvCxnSpPr>
        <p:spPr>
          <a:xfrm flipH="1">
            <a:off x="3328422" y="2841346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573909E-78CE-7A0D-18DB-7666126A8CC0}"/>
              </a:ext>
            </a:extLst>
          </p:cNvPr>
          <p:cNvSpPr txBox="1"/>
          <p:nvPr/>
        </p:nvSpPr>
        <p:spPr>
          <a:xfrm>
            <a:off x="4689049" y="2596851"/>
            <a:ext cx="34381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翻譯、聊天、寫故事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…</a:t>
            </a:r>
            <a:endParaRPr kumimoji="1" lang="zh-TW" altLang="en-US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Picture 2" descr="undefined">
            <a:extLst>
              <a:ext uri="{FF2B5EF4-FFF2-40B4-BE49-F238E27FC236}">
                <a16:creationId xmlns:a16="http://schemas.microsoft.com/office/drawing/2014/main" id="{46544269-5C0D-AB51-B115-39841E69F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060" y="4173099"/>
            <a:ext cx="1108862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D1420AB-9C6C-A1C0-B579-E042D7EA81C4}"/>
              </a:ext>
            </a:extLst>
          </p:cNvPr>
          <p:cNvSpPr txBox="1"/>
          <p:nvPr/>
        </p:nvSpPr>
        <p:spPr>
          <a:xfrm>
            <a:off x="998525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📚</a:t>
            </a: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65E4DAA1-25E0-C685-0EAE-5442D863FBDD}"/>
              </a:ext>
            </a:extLst>
          </p:cNvPr>
          <p:cNvCxnSpPr>
            <a:cxnSpLocks/>
          </p:cNvCxnSpPr>
          <p:nvPr/>
        </p:nvCxnSpPr>
        <p:spPr>
          <a:xfrm flipH="1">
            <a:off x="3328422" y="4742160"/>
            <a:ext cx="11411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56B2E1F-3C11-7C14-6E67-B489FDDF943D}"/>
              </a:ext>
            </a:extLst>
          </p:cNvPr>
          <p:cNvSpPr txBox="1"/>
          <p:nvPr/>
        </p:nvSpPr>
        <p:spPr>
          <a:xfrm>
            <a:off x="4689050" y="4504390"/>
            <a:ext cx="60130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醫學資料、少數語言、網路上查不到的知識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BD93034-DDC9-E3A0-408F-3670A03A0C8F}"/>
              </a:ext>
            </a:extLst>
          </p:cNvPr>
          <p:cNvSpPr txBox="1"/>
          <p:nvPr/>
        </p:nvSpPr>
        <p:spPr>
          <a:xfrm>
            <a:off x="8013804" y="2500509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💪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508E95F-A02F-8597-DD00-30BCEAA55A0A}"/>
              </a:ext>
            </a:extLst>
          </p:cNvPr>
          <p:cNvSpPr txBox="1"/>
          <p:nvPr/>
        </p:nvSpPr>
        <p:spPr>
          <a:xfrm>
            <a:off x="10724090" y="4439423"/>
            <a:ext cx="709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4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⚠️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54A635F-F81C-2471-EEA2-82F1AAAA0406}"/>
              </a:ext>
            </a:extLst>
          </p:cNvPr>
          <p:cNvSpPr txBox="1"/>
          <p:nvPr/>
        </p:nvSpPr>
        <p:spPr>
          <a:xfrm>
            <a:off x="3328421" y="5427587"/>
            <a:ext cx="6694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解決方案</a:t>
            </a:r>
            <a:r>
              <a:rPr kumimoji="1" lang="zh-TW" altLang="en-US" sz="2400" dirty="0"/>
              <a:t>：增加提示詞</a:t>
            </a:r>
            <a:r>
              <a:rPr kumimoji="1" lang="en-US" altLang="zh-TW" sz="2400" dirty="0"/>
              <a:t>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或</a:t>
            </a:r>
            <a:r>
              <a:rPr kumimoji="1" lang="en-US" altLang="zh-TW" sz="2400" dirty="0"/>
              <a:t> </a:t>
            </a:r>
            <a:r>
              <a:rPr kumimoji="1" lang="zh-TW" altLang="en-US" sz="2400" dirty="0"/>
              <a:t>訓練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語言模型</a:t>
            </a:r>
          </a:p>
        </p:txBody>
      </p:sp>
      <p:sp>
        <p:nvSpPr>
          <p:cNvPr id="16" name="向右箭號 15">
            <a:extLst>
              <a:ext uri="{FF2B5EF4-FFF2-40B4-BE49-F238E27FC236}">
                <a16:creationId xmlns:a16="http://schemas.microsoft.com/office/drawing/2014/main" id="{4CFE905D-A992-5DB1-A2DC-5A3C488A4BA7}"/>
              </a:ext>
            </a:extLst>
          </p:cNvPr>
          <p:cNvSpPr/>
          <p:nvPr/>
        </p:nvSpPr>
        <p:spPr>
          <a:xfrm rot="13500000">
            <a:off x="3008691" y="5179129"/>
            <a:ext cx="321869" cy="312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3E70E32-FA25-E97D-6DBC-E6452D333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215" y="3356027"/>
            <a:ext cx="1879418" cy="110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38BC827B-B1A9-0327-CEDA-82B669323C6A}"/>
              </a:ext>
            </a:extLst>
          </p:cNvPr>
          <p:cNvSpPr txBox="1"/>
          <p:nvPr/>
        </p:nvSpPr>
        <p:spPr>
          <a:xfrm>
            <a:off x="7700682" y="6134354"/>
            <a:ext cx="3154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gameofthrones.fandom.com</a:t>
            </a:r>
            <a:r>
              <a:rPr kumimoji="1" lang="en" altLang="zh-TW" sz="1200" dirty="0"/>
              <a:t>/wiki/</a:t>
            </a:r>
            <a:r>
              <a:rPr kumimoji="1" lang="en" altLang="zh-TW" sz="1200" dirty="0" err="1"/>
              <a:t>High_Valyrian?file</a:t>
            </a:r>
            <a:r>
              <a:rPr kumimoji="1" lang="en" altLang="zh-TW" sz="1200" dirty="0"/>
              <a:t>=</a:t>
            </a:r>
            <a:r>
              <a:rPr kumimoji="1" lang="en" altLang="zh-TW" sz="1200" dirty="0" err="1"/>
              <a:t>Nekesse_Valyrio.jpg</a:t>
            </a:r>
            <a:endParaRPr kumimoji="1"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2339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3" grpId="0"/>
      <p:bldP spid="14" grpId="0"/>
      <p:bldP spid="15" grpId="0"/>
      <p:bldP spid="16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1E9F1B-CA8A-3325-F733-D5F51E04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GPT</a:t>
            </a:r>
            <a:r>
              <a:rPr kumimoji="1" lang="zh-TW" altLang="en-US" dirty="0"/>
              <a:t> 是一個語言模型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2127992-C13A-AA35-F0A0-3C853C81B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D899FC5-2344-0EEC-EB81-18EB6A96C7B1}"/>
              </a:ext>
            </a:extLst>
          </p:cNvPr>
          <p:cNvSpPr txBox="1"/>
          <p:nvPr/>
        </p:nvSpPr>
        <p:spPr>
          <a:xfrm>
            <a:off x="653142" y="1837243"/>
            <a:ext cx="8540076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000" dirty="0"/>
              <a:t>語言模型定義：語言模型</a:t>
            </a:r>
            <a:r>
              <a:rPr kumimoji="1" lang="en-US" altLang="zh-TW" sz="2000" dirty="0"/>
              <a:t> (Language Model) </a:t>
            </a:r>
            <a:r>
              <a:rPr kumimoji="1" lang="zh-TW" altLang="en-US" sz="2000" dirty="0"/>
              <a:t>是一個能預測並生成語言的機器學習模型</a:t>
            </a:r>
            <a:endParaRPr kumimoji="1" lang="en-US" altLang="zh-TW" sz="20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28B9FC9-496A-517A-9BCA-2E029F233C1F}"/>
              </a:ext>
            </a:extLst>
          </p:cNvPr>
          <p:cNvSpPr txBox="1"/>
          <p:nvPr/>
        </p:nvSpPr>
        <p:spPr>
          <a:xfrm>
            <a:off x="8632371" y="872796"/>
            <a:ext cx="293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https://</a:t>
            </a:r>
            <a:r>
              <a:rPr kumimoji="1" lang="en" altLang="zh-TW" sz="1200" dirty="0" err="1"/>
              <a:t>developers.google.com</a:t>
            </a:r>
            <a:r>
              <a:rPr kumimoji="1" lang="en" altLang="zh-TW" sz="1200" dirty="0"/>
              <a:t>/machine-learning/resources/intro-</a:t>
            </a:r>
            <a:r>
              <a:rPr kumimoji="1" lang="en" altLang="zh-TW" sz="1200" dirty="0" err="1"/>
              <a:t>llms</a:t>
            </a:r>
            <a:endParaRPr kumimoji="1" lang="zh-TW" altLang="en-US" sz="12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7A07981-C617-6E8E-8740-C40A7BC7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227" y="2899684"/>
            <a:ext cx="5700404" cy="3247387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C44073A-E46E-35A7-202E-403179D18DF2}"/>
              </a:ext>
            </a:extLst>
          </p:cNvPr>
          <p:cNvSpPr txBox="1"/>
          <p:nvPr/>
        </p:nvSpPr>
        <p:spPr>
          <a:xfrm>
            <a:off x="747335" y="3993712"/>
            <a:ext cx="1730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(</a:t>
            </a:r>
            <a:r>
              <a:rPr kumimoji="1" lang="zh-TW" altLang="en-US" sz="2000" dirty="0"/>
              <a:t>例子</a:t>
            </a:r>
            <a:r>
              <a:rPr kumimoji="1" lang="en-US" altLang="zh-TW" sz="2000" dirty="0"/>
              <a:t>) </a:t>
            </a:r>
            <a:r>
              <a:rPr kumimoji="1" lang="zh-TW" altLang="en-US" sz="2000" dirty="0"/>
              <a:t>下一個字預測</a:t>
            </a:r>
            <a:r>
              <a:rPr kumimoji="1" lang="en-US" altLang="zh-TW" sz="2000" dirty="0"/>
              <a:t> ➡️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799F758-6868-02D9-003D-C48B9BACFA23}"/>
              </a:ext>
            </a:extLst>
          </p:cNvPr>
          <p:cNvSpPr txBox="1"/>
          <p:nvPr/>
        </p:nvSpPr>
        <p:spPr>
          <a:xfrm>
            <a:off x="4911012" y="6363412"/>
            <a:ext cx="40305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200" dirty="0"/>
              <a:t>Figure source: https://</a:t>
            </a:r>
            <a:r>
              <a:rPr kumimoji="1" lang="en" altLang="zh-TW" sz="1200" dirty="0" err="1"/>
              <a:t>support.apple.com</a:t>
            </a:r>
            <a:r>
              <a:rPr kumimoji="1" lang="en" altLang="zh-TW" sz="1200" dirty="0"/>
              <a:t>/</a:t>
            </a:r>
            <a:r>
              <a:rPr kumimoji="1" lang="en" altLang="zh-TW" sz="1200" dirty="0" err="1"/>
              <a:t>zh-tw</a:t>
            </a:r>
            <a:r>
              <a:rPr kumimoji="1" lang="en" altLang="zh-TW" sz="1200" dirty="0"/>
              <a:t>/104995</a:t>
            </a:r>
            <a:endParaRPr kumimoji="1" lang="zh-TW" altLang="en-US" sz="1200" dirty="0"/>
          </a:p>
        </p:txBody>
      </p:sp>
      <p:pic>
        <p:nvPicPr>
          <p:cNvPr id="1028" name="Picture 4" descr="在 iPhone 上輸入訊息時，鍵盤上方會出現預測字詞選項。">
            <a:extLst>
              <a:ext uri="{FF2B5EF4-FFF2-40B4-BE49-F238E27FC236}">
                <a16:creationId xmlns:a16="http://schemas.microsoft.com/office/drawing/2014/main" id="{E8ABAE89-DAEB-5460-A669-986502EF9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218" y="2628869"/>
            <a:ext cx="1956864" cy="404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36AA3ED-1D0C-6A73-AB51-43A8BE9161E2}"/>
              </a:ext>
            </a:extLst>
          </p:cNvPr>
          <p:cNvSpPr/>
          <p:nvPr/>
        </p:nvSpPr>
        <p:spPr>
          <a:xfrm>
            <a:off x="9068853" y="5085184"/>
            <a:ext cx="2183363" cy="2612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0623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67DD30-49B8-ED23-95E6-C161B5F38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提示詞工程與上下文工程 </a:t>
            </a:r>
            <a:r>
              <a:rPr kumimoji="1" lang="en-US" altLang="zh-TW" dirty="0"/>
              <a:t>(</a:t>
            </a:r>
            <a:r>
              <a:rPr kumimoji="1" lang="zh-TW" altLang="en-US" dirty="0"/>
              <a:t>範例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36F1A2-504E-7F6E-9A1A-6D808C76D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726D055-0C91-A742-7471-C6A9C7C572F3}"/>
              </a:ext>
            </a:extLst>
          </p:cNvPr>
          <p:cNvSpPr txBox="1"/>
          <p:nvPr/>
        </p:nvSpPr>
        <p:spPr>
          <a:xfrm>
            <a:off x="1680878" y="1858621"/>
            <a:ext cx="347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/>
              <a:t>提示詞工程</a:t>
            </a:r>
            <a:endParaRPr kumimoji="1" lang="en-US" altLang="zh-TW" sz="2400" b="1" dirty="0"/>
          </a:p>
          <a:p>
            <a:pPr algn="ctr"/>
            <a:r>
              <a:rPr kumimoji="1" lang="en-US" altLang="zh-TW" sz="2400" b="1" dirty="0"/>
              <a:t>Prompt Engineering</a:t>
            </a:r>
            <a:endParaRPr kumimoji="1" lang="zh-TW" altLang="en-US" sz="2400" b="1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FA5C18AF-1228-86E6-AA66-2A53F1A6ADC6}"/>
              </a:ext>
            </a:extLst>
          </p:cNvPr>
          <p:cNvSpPr txBox="1"/>
          <p:nvPr/>
        </p:nvSpPr>
        <p:spPr>
          <a:xfrm>
            <a:off x="1093694" y="3013720"/>
            <a:ext cx="4652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你是一名客服人員，請有禮貌地回答問題。</a:t>
            </a:r>
          </a:p>
          <a:p>
            <a:r>
              <a:rPr kumimoji="1" lang="zh-TW" altLang="en-US" dirty="0"/>
              <a:t>使用者：我可以在購買後</a:t>
            </a:r>
            <a:r>
              <a:rPr kumimoji="1" lang="en-US" altLang="zh-TW" dirty="0"/>
              <a:t>14</a:t>
            </a:r>
            <a:r>
              <a:rPr kumimoji="1" lang="zh-TW" altLang="en-US" dirty="0"/>
              <a:t>天申請退款嗎？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130778F-3E54-F7BC-529C-072535CDA644}"/>
              </a:ext>
            </a:extLst>
          </p:cNvPr>
          <p:cNvSpPr txBox="1"/>
          <p:nvPr/>
        </p:nvSpPr>
        <p:spPr>
          <a:xfrm>
            <a:off x="6745946" y="1858518"/>
            <a:ext cx="3478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400" b="1" dirty="0"/>
              <a:t>上下文工程</a:t>
            </a:r>
            <a:endParaRPr kumimoji="1" lang="en-US" altLang="zh-TW" sz="2400" b="1" dirty="0"/>
          </a:p>
          <a:p>
            <a:pPr algn="ctr"/>
            <a:r>
              <a:rPr kumimoji="1" lang="en-US" altLang="zh-TW" sz="2400" b="1" dirty="0"/>
              <a:t>Context Engineering</a:t>
            </a:r>
            <a:endParaRPr kumimoji="1" lang="zh-TW" altLang="en-US" sz="2400" b="1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BD71F2-65D7-742A-B2BB-DA2D0A21B9CA}"/>
              </a:ext>
            </a:extLst>
          </p:cNvPr>
          <p:cNvSpPr txBox="1"/>
          <p:nvPr/>
        </p:nvSpPr>
        <p:spPr>
          <a:xfrm>
            <a:off x="1093696" y="4721538"/>
            <a:ext cx="44913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模型可能回答：</a:t>
            </a:r>
            <a:endParaRPr lang="en-US" altLang="zh-TW" dirty="0"/>
          </a:p>
          <a:p>
            <a:r>
              <a:rPr lang="zh-TW" altLang="en-US" dirty="0"/>
              <a:t>當然可以，這取決於具體情況。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FD6C602-3212-825D-E129-D60CD3D4890D}"/>
              </a:ext>
            </a:extLst>
          </p:cNvPr>
          <p:cNvSpPr txBox="1"/>
          <p:nvPr/>
        </p:nvSpPr>
        <p:spPr>
          <a:xfrm>
            <a:off x="6320117" y="2980310"/>
            <a:ext cx="4867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/>
              <a:t>你是一名客服人員。</a:t>
            </a:r>
            <a:endParaRPr kumimoji="1" lang="en-US" altLang="zh-TW" dirty="0"/>
          </a:p>
          <a:p>
            <a:r>
              <a:rPr kumimoji="1" lang="zh-TW" altLang="en-US" dirty="0">
                <a:solidFill>
                  <a:srgbClr val="0070C0"/>
                </a:solidFill>
              </a:rPr>
              <a:t>公司政策：</a:t>
            </a:r>
          </a:p>
          <a:p>
            <a:r>
              <a:rPr kumimoji="1" lang="en-US" altLang="zh-TW" dirty="0">
                <a:solidFill>
                  <a:srgbClr val="0070C0"/>
                </a:solidFill>
              </a:rPr>
              <a:t>- </a:t>
            </a:r>
            <a:r>
              <a:rPr kumimoji="1" lang="zh-TW" altLang="en-US" dirty="0">
                <a:solidFill>
                  <a:srgbClr val="0070C0"/>
                </a:solidFill>
              </a:rPr>
              <a:t>僅在購買後</a:t>
            </a:r>
            <a:r>
              <a:rPr kumimoji="1" lang="en-US" altLang="zh-TW" dirty="0">
                <a:solidFill>
                  <a:srgbClr val="0070C0"/>
                </a:solidFill>
              </a:rPr>
              <a:t>14</a:t>
            </a:r>
            <a:r>
              <a:rPr kumimoji="1" lang="zh-TW" altLang="en-US" dirty="0">
                <a:solidFill>
                  <a:srgbClr val="0070C0"/>
                </a:solidFill>
              </a:rPr>
              <a:t>天內可申請退款。超過</a:t>
            </a:r>
            <a:r>
              <a:rPr kumimoji="1" lang="en-US" altLang="zh-TW" dirty="0">
                <a:solidFill>
                  <a:srgbClr val="0070C0"/>
                </a:solidFill>
              </a:rPr>
              <a:t>14</a:t>
            </a:r>
            <a:r>
              <a:rPr kumimoji="1" lang="zh-TW" altLang="en-US" dirty="0">
                <a:solidFill>
                  <a:srgbClr val="0070C0"/>
                </a:solidFill>
              </a:rPr>
              <a:t>天除非商品有瑕疵，否則無法退款。</a:t>
            </a:r>
            <a:endParaRPr kumimoji="1" lang="en-US" altLang="zh-TW" dirty="0">
              <a:solidFill>
                <a:srgbClr val="0070C0"/>
              </a:solidFill>
            </a:endParaRPr>
          </a:p>
          <a:p>
            <a:r>
              <a:rPr kumimoji="1" lang="zh-TW" altLang="en-US" dirty="0"/>
              <a:t>使用者：我可以在購買後</a:t>
            </a:r>
            <a:r>
              <a:rPr kumimoji="1" lang="en-US" altLang="zh-TW" dirty="0"/>
              <a:t>14</a:t>
            </a:r>
            <a:r>
              <a:rPr kumimoji="1" lang="zh-TW" altLang="en-US" dirty="0"/>
              <a:t>天申請退款嗎？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79323699-07F2-2150-AFF9-6AA33449B3C8}"/>
              </a:ext>
            </a:extLst>
          </p:cNvPr>
          <p:cNvSpPr txBox="1"/>
          <p:nvPr/>
        </p:nvSpPr>
        <p:spPr>
          <a:xfrm>
            <a:off x="6320117" y="4721538"/>
            <a:ext cx="46526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模型可能回答：</a:t>
            </a:r>
            <a:endParaRPr lang="en-US" altLang="zh-TW" dirty="0"/>
          </a:p>
          <a:p>
            <a:r>
              <a:rPr lang="zh-TW" altLang="en-US" dirty="0"/>
              <a:t>很抱歉，根據本公司的退款政策，超過</a:t>
            </a:r>
            <a:r>
              <a:rPr lang="en-US" altLang="zh-TW" dirty="0"/>
              <a:t>14</a:t>
            </a:r>
            <a:r>
              <a:rPr lang="zh-TW" altLang="en-US" dirty="0"/>
              <a:t>天後除非商品有瑕疵，否則無法辦理退款。</a:t>
            </a:r>
          </a:p>
        </p:txBody>
      </p:sp>
    </p:spTree>
    <p:extLst>
      <p:ext uri="{BB962C8B-B14F-4D97-AF65-F5344CB8AC3E}">
        <p14:creationId xmlns:p14="http://schemas.microsoft.com/office/powerpoint/2010/main" val="129833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4D648E-8C1B-FE5E-56F4-3D9459390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資訊檢索 </a:t>
            </a:r>
            <a:r>
              <a:rPr kumimoji="1" lang="en-US" altLang="zh-TW" dirty="0"/>
              <a:t>(Information Retrieval)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8151E4-EEA2-72F9-EF2A-76C6618D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0268DD4-2C66-7937-FEC0-902E2DAAEDF4}"/>
              </a:ext>
            </a:extLst>
          </p:cNvPr>
          <p:cNvSpPr txBox="1"/>
          <p:nvPr/>
        </p:nvSpPr>
        <p:spPr>
          <a:xfrm>
            <a:off x="650316" y="1716895"/>
            <a:ext cx="10058399" cy="505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資訊檢索：從資料庫中找到相關的資訊 </a:t>
            </a:r>
            <a:r>
              <a:rPr kumimoji="1" lang="en-US" altLang="zh-TW" sz="2400" dirty="0"/>
              <a:t>(</a:t>
            </a:r>
            <a:r>
              <a:rPr kumimoji="1" lang="zh-TW" altLang="en-US" sz="2400" dirty="0"/>
              <a:t>就像是搜尋引擎</a:t>
            </a:r>
            <a:r>
              <a:rPr kumimoji="1" lang="en-US" altLang="zh-TW" sz="2400" dirty="0"/>
              <a:t>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1106C93-F98F-F932-EE4A-065ADB1A7DB9}"/>
              </a:ext>
            </a:extLst>
          </p:cNvPr>
          <p:cNvSpPr txBox="1"/>
          <p:nvPr/>
        </p:nvSpPr>
        <p:spPr>
          <a:xfrm>
            <a:off x="650316" y="5430640"/>
            <a:ext cx="10058399" cy="9384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Retrieval-Augmented Generation (RAG):</a:t>
            </a:r>
            <a:r>
              <a:rPr kumimoji="1" lang="zh-TW" altLang="en-US" sz="2400" dirty="0"/>
              <a:t> 把檢索到的資訊作為上下文工程，可以讓 </a:t>
            </a:r>
            <a:r>
              <a:rPr kumimoji="1" lang="en-US" altLang="zh-TW" sz="2400" dirty="0"/>
              <a:t>LLM</a:t>
            </a:r>
            <a:r>
              <a:rPr kumimoji="1" lang="zh-TW" altLang="en-US" sz="2400" dirty="0"/>
              <a:t> 做出更精確的回覆</a:t>
            </a:r>
            <a:endParaRPr kumimoji="1" lang="en-US" altLang="zh-TW" sz="2400" dirty="0"/>
          </a:p>
        </p:txBody>
      </p:sp>
      <p:pic>
        <p:nvPicPr>
          <p:cNvPr id="10" name="圖形 9" descr="文件 以實心填滿">
            <a:extLst>
              <a:ext uri="{FF2B5EF4-FFF2-40B4-BE49-F238E27FC236}">
                <a16:creationId xmlns:a16="http://schemas.microsoft.com/office/drawing/2014/main" id="{172A629F-D728-E2B3-33A3-15DE795F3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2663" y="2938462"/>
            <a:ext cx="625084" cy="625084"/>
          </a:xfrm>
          <a:prstGeom prst="rect">
            <a:avLst/>
          </a:prstGeom>
        </p:spPr>
      </p:pic>
      <p:pic>
        <p:nvPicPr>
          <p:cNvPr id="13" name="圖形 12" descr="文件 以實心填滿">
            <a:extLst>
              <a:ext uri="{FF2B5EF4-FFF2-40B4-BE49-F238E27FC236}">
                <a16:creationId xmlns:a16="http://schemas.microsoft.com/office/drawing/2014/main" id="{58F3283D-181E-5F8E-3E23-F9777102C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579" y="3083120"/>
            <a:ext cx="625084" cy="625084"/>
          </a:xfrm>
          <a:prstGeom prst="rect">
            <a:avLst/>
          </a:prstGeom>
        </p:spPr>
      </p:pic>
      <p:pic>
        <p:nvPicPr>
          <p:cNvPr id="14" name="圖形 13" descr="文件 以實心填滿">
            <a:extLst>
              <a:ext uri="{FF2B5EF4-FFF2-40B4-BE49-F238E27FC236}">
                <a16:creationId xmlns:a16="http://schemas.microsoft.com/office/drawing/2014/main" id="{17F8B6FF-8EB1-9885-97DC-9444F831C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0121" y="3498232"/>
            <a:ext cx="625084" cy="625084"/>
          </a:xfrm>
          <a:prstGeom prst="rect">
            <a:avLst/>
          </a:prstGeom>
        </p:spPr>
      </p:pic>
      <p:pic>
        <p:nvPicPr>
          <p:cNvPr id="15" name="圖形 14" descr="文件 以實心填滿">
            <a:extLst>
              <a:ext uri="{FF2B5EF4-FFF2-40B4-BE49-F238E27FC236}">
                <a16:creationId xmlns:a16="http://schemas.microsoft.com/office/drawing/2014/main" id="{09E6E070-5AE5-C228-65EC-83526ABED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30194" y="3435240"/>
            <a:ext cx="625084" cy="625084"/>
          </a:xfrm>
          <a:prstGeom prst="rect">
            <a:avLst/>
          </a:prstGeom>
        </p:spPr>
      </p:pic>
      <p:pic>
        <p:nvPicPr>
          <p:cNvPr id="16" name="圖形 15" descr="文件 以實心填滿">
            <a:extLst>
              <a:ext uri="{FF2B5EF4-FFF2-40B4-BE49-F238E27FC236}">
                <a16:creationId xmlns:a16="http://schemas.microsoft.com/office/drawing/2014/main" id="{6AC54C3D-5336-6280-0F05-24AE79B53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50048" y="3747782"/>
            <a:ext cx="625084" cy="625084"/>
          </a:xfrm>
          <a:prstGeom prst="rect">
            <a:avLst/>
          </a:prstGeom>
        </p:spPr>
      </p:pic>
      <p:pic>
        <p:nvPicPr>
          <p:cNvPr id="17" name="圖形 16" descr="文件 以實心填滿">
            <a:extLst>
              <a:ext uri="{FF2B5EF4-FFF2-40B4-BE49-F238E27FC236}">
                <a16:creationId xmlns:a16="http://schemas.microsoft.com/office/drawing/2014/main" id="{3F465E48-EC88-1465-FFC8-4A8B043C3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07248" y="4123316"/>
            <a:ext cx="625084" cy="625084"/>
          </a:xfrm>
          <a:prstGeom prst="rect">
            <a:avLst/>
          </a:prstGeom>
        </p:spPr>
      </p:pic>
      <p:pic>
        <p:nvPicPr>
          <p:cNvPr id="18" name="圖形 17" descr="文件 以實心填滿">
            <a:extLst>
              <a:ext uri="{FF2B5EF4-FFF2-40B4-BE49-F238E27FC236}">
                <a16:creationId xmlns:a16="http://schemas.microsoft.com/office/drawing/2014/main" id="{BB247AD3-C731-51A0-C178-874329CDC6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47321" y="3951358"/>
            <a:ext cx="625084" cy="625084"/>
          </a:xfrm>
          <a:prstGeom prst="rect">
            <a:avLst/>
          </a:prstGeom>
        </p:spPr>
      </p:pic>
      <p:pic>
        <p:nvPicPr>
          <p:cNvPr id="19" name="圖形 18" descr="文件 以實心填滿">
            <a:extLst>
              <a:ext uri="{FF2B5EF4-FFF2-40B4-BE49-F238E27FC236}">
                <a16:creationId xmlns:a16="http://schemas.microsoft.com/office/drawing/2014/main" id="{28CDC015-84EB-E1F7-8604-79CE26FEA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4422" y="3059706"/>
            <a:ext cx="625084" cy="625084"/>
          </a:xfrm>
          <a:prstGeom prst="rect">
            <a:avLst/>
          </a:prstGeom>
        </p:spPr>
      </p:pic>
      <p:pic>
        <p:nvPicPr>
          <p:cNvPr id="20" name="圖形 19" descr="文件 以實心填滿">
            <a:extLst>
              <a:ext uri="{FF2B5EF4-FFF2-40B4-BE49-F238E27FC236}">
                <a16:creationId xmlns:a16="http://schemas.microsoft.com/office/drawing/2014/main" id="{4B2B553E-56C8-4444-B9F1-A69430364E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02928" y="2615089"/>
            <a:ext cx="625084" cy="625084"/>
          </a:xfrm>
          <a:prstGeom prst="rect">
            <a:avLst/>
          </a:prstGeom>
        </p:spPr>
      </p:pic>
      <p:pic>
        <p:nvPicPr>
          <p:cNvPr id="21" name="圖形 20" descr="文件 以實心填滿">
            <a:extLst>
              <a:ext uri="{FF2B5EF4-FFF2-40B4-BE49-F238E27FC236}">
                <a16:creationId xmlns:a16="http://schemas.microsoft.com/office/drawing/2014/main" id="{10B661B6-29F0-302B-BB0A-CEC74BB11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001" y="2625920"/>
            <a:ext cx="625084" cy="625084"/>
          </a:xfrm>
          <a:prstGeom prst="rect">
            <a:avLst/>
          </a:prstGeom>
        </p:spPr>
      </p:pic>
      <p:pic>
        <p:nvPicPr>
          <p:cNvPr id="22" name="圖形 21" descr="文件 以實心填滿">
            <a:extLst>
              <a:ext uri="{FF2B5EF4-FFF2-40B4-BE49-F238E27FC236}">
                <a16:creationId xmlns:a16="http://schemas.microsoft.com/office/drawing/2014/main" id="{F9BDE5FB-432F-4D55-75AF-92C96B48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848" y="3719751"/>
            <a:ext cx="625084" cy="625084"/>
          </a:xfrm>
          <a:prstGeom prst="rect">
            <a:avLst/>
          </a:prstGeom>
        </p:spPr>
      </p:pic>
      <p:pic>
        <p:nvPicPr>
          <p:cNvPr id="23" name="圖形 22" descr="文件 以實心填滿">
            <a:extLst>
              <a:ext uri="{FF2B5EF4-FFF2-40B4-BE49-F238E27FC236}">
                <a16:creationId xmlns:a16="http://schemas.microsoft.com/office/drawing/2014/main" id="{999F39AE-EB8C-A6A6-B105-434923C06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6001" y="4325050"/>
            <a:ext cx="625084" cy="625084"/>
          </a:xfrm>
          <a:prstGeom prst="rect">
            <a:avLst/>
          </a:prstGeom>
        </p:spPr>
      </p:pic>
      <p:pic>
        <p:nvPicPr>
          <p:cNvPr id="24" name="圖形 23" descr="文件 以實心填滿">
            <a:extLst>
              <a:ext uri="{FF2B5EF4-FFF2-40B4-BE49-F238E27FC236}">
                <a16:creationId xmlns:a16="http://schemas.microsoft.com/office/drawing/2014/main" id="{CDC44DE1-8A45-7EA1-75C1-D888467B0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7652" y="4325050"/>
            <a:ext cx="625084" cy="625084"/>
          </a:xfrm>
          <a:prstGeom prst="rect">
            <a:avLst/>
          </a:prstGeom>
        </p:spPr>
      </p:pic>
      <p:pic>
        <p:nvPicPr>
          <p:cNvPr id="25" name="圖形 24" descr="文件 以實心填滿">
            <a:extLst>
              <a:ext uri="{FF2B5EF4-FFF2-40B4-BE49-F238E27FC236}">
                <a16:creationId xmlns:a16="http://schemas.microsoft.com/office/drawing/2014/main" id="{A34B3C36-8DF5-40B3-D214-5EB95C20D6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2397" y="2873148"/>
            <a:ext cx="625084" cy="625084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5FD17FF-A278-92C7-E604-667D6AEC4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839" y="2970547"/>
            <a:ext cx="4550229" cy="1997485"/>
          </a:xfrm>
          <a:prstGeom prst="rect">
            <a:avLst/>
          </a:prstGeom>
        </p:spPr>
      </p:pic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D14403B-4919-F181-F603-019C438275A7}"/>
              </a:ext>
            </a:extLst>
          </p:cNvPr>
          <p:cNvCxnSpPr>
            <a:cxnSpLocks/>
          </p:cNvCxnSpPr>
          <p:nvPr/>
        </p:nvCxnSpPr>
        <p:spPr>
          <a:xfrm>
            <a:off x="3541477" y="3951358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26F2C14C-CC2D-1CAD-3DCC-23642EDD839F}"/>
              </a:ext>
            </a:extLst>
          </p:cNvPr>
          <p:cNvCxnSpPr>
            <a:cxnSpLocks/>
          </p:cNvCxnSpPr>
          <p:nvPr/>
        </p:nvCxnSpPr>
        <p:spPr>
          <a:xfrm>
            <a:off x="8708068" y="3951358"/>
            <a:ext cx="6163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形 28" descr="文件 以實心填滿">
            <a:extLst>
              <a:ext uri="{FF2B5EF4-FFF2-40B4-BE49-F238E27FC236}">
                <a16:creationId xmlns:a16="http://schemas.microsoft.com/office/drawing/2014/main" id="{671175EA-61E4-F0A6-8375-2DAE98B61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629" y="2886777"/>
            <a:ext cx="625084" cy="625084"/>
          </a:xfrm>
          <a:prstGeom prst="rect">
            <a:avLst/>
          </a:prstGeom>
        </p:spPr>
      </p:pic>
      <p:pic>
        <p:nvPicPr>
          <p:cNvPr id="30" name="圖形 29" descr="文件 以實心填滿">
            <a:extLst>
              <a:ext uri="{FF2B5EF4-FFF2-40B4-BE49-F238E27FC236}">
                <a16:creationId xmlns:a16="http://schemas.microsoft.com/office/drawing/2014/main" id="{F138B837-31DE-37E1-DBAC-A5A1249D6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10629" y="3623613"/>
            <a:ext cx="625084" cy="625084"/>
          </a:xfrm>
          <a:prstGeom prst="rect">
            <a:avLst/>
          </a:prstGeom>
        </p:spPr>
      </p:pic>
      <p:pic>
        <p:nvPicPr>
          <p:cNvPr id="31" name="圖形 30" descr="文件 以實心填滿">
            <a:extLst>
              <a:ext uri="{FF2B5EF4-FFF2-40B4-BE49-F238E27FC236}">
                <a16:creationId xmlns:a16="http://schemas.microsoft.com/office/drawing/2014/main" id="{7DAE0468-D4CA-AE7E-C2B5-5D48D0A80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31214" y="4413333"/>
            <a:ext cx="625084" cy="625084"/>
          </a:xfrm>
          <a:prstGeom prst="rect">
            <a:avLst/>
          </a:prstGeom>
        </p:spPr>
      </p:pic>
      <p:pic>
        <p:nvPicPr>
          <p:cNvPr id="33" name="圖形 32" descr="皇冠 以實心填滿">
            <a:extLst>
              <a:ext uri="{FF2B5EF4-FFF2-40B4-BE49-F238E27FC236}">
                <a16:creationId xmlns:a16="http://schemas.microsoft.com/office/drawing/2014/main" id="{DD3475AB-603B-B609-01CA-575FE78D2F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6526" y="2618178"/>
            <a:ext cx="448239" cy="448239"/>
          </a:xfrm>
          <a:prstGeom prst="rect">
            <a:avLst/>
          </a:prstGeom>
        </p:spPr>
      </p:pic>
      <p:pic>
        <p:nvPicPr>
          <p:cNvPr id="34" name="圖形 33" descr="皇冠 以實心填滿">
            <a:extLst>
              <a:ext uri="{FF2B5EF4-FFF2-40B4-BE49-F238E27FC236}">
                <a16:creationId xmlns:a16="http://schemas.microsoft.com/office/drawing/2014/main" id="{BDE8A39B-DEFF-B3A0-4EC5-FC37ECE46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9026" y="3460836"/>
            <a:ext cx="448239" cy="448239"/>
          </a:xfrm>
          <a:prstGeom prst="rect">
            <a:avLst/>
          </a:prstGeom>
        </p:spPr>
      </p:pic>
      <p:pic>
        <p:nvPicPr>
          <p:cNvPr id="35" name="圖形 34" descr="皇冠 以實心填滿">
            <a:extLst>
              <a:ext uri="{FF2B5EF4-FFF2-40B4-BE49-F238E27FC236}">
                <a16:creationId xmlns:a16="http://schemas.microsoft.com/office/drawing/2014/main" id="{96DB55E8-CFDB-1ED9-6D1A-FCDB75E8D8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86525" y="4258536"/>
            <a:ext cx="448239" cy="44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33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5119F1-4E9A-377B-896D-0CBD155BC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增加上下文資訊的過程</a:t>
            </a:r>
            <a:r>
              <a:rPr kumimoji="1" lang="en-US" altLang="zh-TW" dirty="0"/>
              <a:t> (RAG)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019714-DFBD-E448-32E7-DB55DE89B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685" y="1905683"/>
            <a:ext cx="1460883" cy="2264872"/>
          </a:xfrm>
          <a:ln w="12700">
            <a:solidFill>
              <a:schemeClr val="accent1"/>
            </a:solidFill>
          </a:ln>
        </p:spPr>
        <p:txBody>
          <a:bodyPr/>
          <a:lstStyle/>
          <a:p>
            <a:r>
              <a:rPr kumimoji="1" lang="zh-TW" altLang="en-US" b="1" dirty="0"/>
              <a:t>公司政策</a:t>
            </a:r>
            <a:endParaRPr kumimoji="1" lang="en-US" altLang="zh-TW" b="1" dirty="0"/>
          </a:p>
          <a:p>
            <a:r>
              <a:rPr kumimoji="1" lang="zh-TW" altLang="en-US" dirty="0"/>
              <a:t>政策</a:t>
            </a:r>
            <a:r>
              <a:rPr kumimoji="1" lang="en-US" altLang="zh-TW" dirty="0"/>
              <a:t>1</a:t>
            </a:r>
          </a:p>
          <a:p>
            <a:r>
              <a:rPr kumimoji="1" lang="zh-TW" altLang="en-US" dirty="0"/>
              <a:t>政策</a:t>
            </a:r>
            <a:r>
              <a:rPr kumimoji="1" lang="en-US" altLang="zh-TW" dirty="0"/>
              <a:t>2</a:t>
            </a:r>
          </a:p>
          <a:p>
            <a:r>
              <a:rPr kumimoji="1" lang="zh-TW" altLang="en-US" dirty="0"/>
              <a:t>政策</a:t>
            </a:r>
            <a:r>
              <a:rPr kumimoji="1" lang="en-US" altLang="zh-TW" dirty="0"/>
              <a:t>3</a:t>
            </a:r>
          </a:p>
          <a:p>
            <a:r>
              <a:rPr kumimoji="1" lang="en-US" altLang="zh-TW" dirty="0"/>
              <a:t>...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59C841F-FFBF-8640-ADF4-267FB13A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E0334FF3-AE0B-3513-33DB-CBA59FFC357E}"/>
              </a:ext>
            </a:extLst>
          </p:cNvPr>
          <p:cNvSpPr/>
          <p:nvPr/>
        </p:nvSpPr>
        <p:spPr>
          <a:xfrm>
            <a:off x="704482" y="2734386"/>
            <a:ext cx="3778484" cy="545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我可以在購買後</a:t>
            </a:r>
            <a:r>
              <a:rPr kumimoji="1" lang="en-US" altLang="zh-TW" dirty="0"/>
              <a:t>14</a:t>
            </a:r>
            <a:r>
              <a:rPr kumimoji="1" lang="zh-TW" altLang="en-US" dirty="0"/>
              <a:t>天申請退款嗎？</a:t>
            </a: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1DAD127D-C6E9-B4A4-FEAE-B48CB7627A33}"/>
              </a:ext>
            </a:extLst>
          </p:cNvPr>
          <p:cNvCxnSpPr>
            <a:cxnSpLocks/>
          </p:cNvCxnSpPr>
          <p:nvPr/>
        </p:nvCxnSpPr>
        <p:spPr>
          <a:xfrm flipV="1">
            <a:off x="4507907" y="3007028"/>
            <a:ext cx="164983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圓角矩形 8">
            <a:extLst>
              <a:ext uri="{FF2B5EF4-FFF2-40B4-BE49-F238E27FC236}">
                <a16:creationId xmlns:a16="http://schemas.microsoft.com/office/drawing/2014/main" id="{A0947BB3-982B-7BC8-34D3-3394728F9E79}"/>
              </a:ext>
            </a:extLst>
          </p:cNvPr>
          <p:cNvSpPr/>
          <p:nvPr/>
        </p:nvSpPr>
        <p:spPr>
          <a:xfrm>
            <a:off x="8351688" y="2569034"/>
            <a:ext cx="3194809" cy="93817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</a:rPr>
              <a:t>僅在購買後</a:t>
            </a:r>
            <a:r>
              <a:rPr kumimoji="1" lang="en-US" altLang="zh-TW" dirty="0">
                <a:solidFill>
                  <a:schemeClr val="tx1"/>
                </a:solidFill>
              </a:rPr>
              <a:t>14</a:t>
            </a:r>
            <a:r>
              <a:rPr kumimoji="1" lang="zh-TW" altLang="en-US" dirty="0">
                <a:solidFill>
                  <a:schemeClr val="tx1"/>
                </a:solidFill>
              </a:rPr>
              <a:t>天內可申請退款。超過</a:t>
            </a:r>
            <a:r>
              <a:rPr kumimoji="1" lang="en-US" altLang="zh-TW" dirty="0">
                <a:solidFill>
                  <a:schemeClr val="tx1"/>
                </a:solidFill>
              </a:rPr>
              <a:t>14</a:t>
            </a:r>
            <a:r>
              <a:rPr kumimoji="1" lang="zh-TW" altLang="en-US" dirty="0">
                <a:solidFill>
                  <a:schemeClr val="tx1"/>
                </a:solidFill>
              </a:rPr>
              <a:t>天除非商品有瑕疵，否則無法退款。</a:t>
            </a:r>
          </a:p>
        </p:txBody>
      </p:sp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0371F60C-B274-BBF9-E767-A4203C1B4616}"/>
              </a:ext>
            </a:extLst>
          </p:cNvPr>
          <p:cNvCxnSpPr/>
          <p:nvPr/>
        </p:nvCxnSpPr>
        <p:spPr>
          <a:xfrm>
            <a:off x="7108720" y="3007028"/>
            <a:ext cx="103184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EED04089-6BD6-8F09-3BF4-6055D8901B2E}"/>
              </a:ext>
            </a:extLst>
          </p:cNvPr>
          <p:cNvSpPr/>
          <p:nvPr/>
        </p:nvSpPr>
        <p:spPr>
          <a:xfrm>
            <a:off x="2609671" y="4790438"/>
            <a:ext cx="3194809" cy="938170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>
                <a:solidFill>
                  <a:schemeClr val="tx1"/>
                </a:solidFill>
              </a:rPr>
              <a:t>僅在購買後</a:t>
            </a:r>
            <a:r>
              <a:rPr kumimoji="1" lang="en-US" altLang="zh-TW" dirty="0">
                <a:solidFill>
                  <a:schemeClr val="tx1"/>
                </a:solidFill>
              </a:rPr>
              <a:t>14</a:t>
            </a:r>
            <a:r>
              <a:rPr kumimoji="1" lang="zh-TW" altLang="en-US" dirty="0">
                <a:solidFill>
                  <a:schemeClr val="tx1"/>
                </a:solidFill>
              </a:rPr>
              <a:t>天內可申請退款。超過</a:t>
            </a:r>
            <a:r>
              <a:rPr kumimoji="1" lang="en-US" altLang="zh-TW" dirty="0">
                <a:solidFill>
                  <a:schemeClr val="tx1"/>
                </a:solidFill>
              </a:rPr>
              <a:t>14</a:t>
            </a:r>
            <a:r>
              <a:rPr kumimoji="1" lang="zh-TW" altLang="en-US" dirty="0">
                <a:solidFill>
                  <a:schemeClr val="tx1"/>
                </a:solidFill>
              </a:rPr>
              <a:t>天除非商品有瑕疵，否則無法退款。</a:t>
            </a: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ECDB339A-D48A-6218-5DA8-D312F03F7D39}"/>
              </a:ext>
            </a:extLst>
          </p:cNvPr>
          <p:cNvSpPr/>
          <p:nvPr/>
        </p:nvSpPr>
        <p:spPr>
          <a:xfrm>
            <a:off x="2219418" y="5870275"/>
            <a:ext cx="3778484" cy="5452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我可以在購買後</a:t>
            </a:r>
            <a:r>
              <a:rPr kumimoji="1" lang="en-US" altLang="zh-TW" dirty="0"/>
              <a:t>14</a:t>
            </a:r>
            <a:r>
              <a:rPr kumimoji="1" lang="zh-TW" altLang="en-US" dirty="0"/>
              <a:t>天申請退款嗎？</a:t>
            </a:r>
          </a:p>
        </p:txBody>
      </p:sp>
      <p:sp>
        <p:nvSpPr>
          <p:cNvPr id="14" name="右中括弧 13">
            <a:extLst>
              <a:ext uri="{FF2B5EF4-FFF2-40B4-BE49-F238E27FC236}">
                <a16:creationId xmlns:a16="http://schemas.microsoft.com/office/drawing/2014/main" id="{61D89F73-46B5-C678-967B-EE0FD6540197}"/>
              </a:ext>
            </a:extLst>
          </p:cNvPr>
          <p:cNvSpPr/>
          <p:nvPr/>
        </p:nvSpPr>
        <p:spPr>
          <a:xfrm>
            <a:off x="6182685" y="5123655"/>
            <a:ext cx="117446" cy="107305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5" name="Picture 2" descr="undefined">
            <a:extLst>
              <a:ext uri="{FF2B5EF4-FFF2-40B4-BE49-F238E27FC236}">
                <a16:creationId xmlns:a16="http://schemas.microsoft.com/office/drawing/2014/main" id="{64C8DD86-A859-CD74-191F-5AB06C55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11" y="5304927"/>
            <a:ext cx="710510" cy="71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向右箭號 15">
            <a:extLst>
              <a:ext uri="{FF2B5EF4-FFF2-40B4-BE49-F238E27FC236}">
                <a16:creationId xmlns:a16="http://schemas.microsoft.com/office/drawing/2014/main" id="{6ED952CF-E150-7A36-A686-D0CB6B5AAA39}"/>
              </a:ext>
            </a:extLst>
          </p:cNvPr>
          <p:cNvSpPr/>
          <p:nvPr/>
        </p:nvSpPr>
        <p:spPr>
          <a:xfrm>
            <a:off x="6775361" y="5561506"/>
            <a:ext cx="640506" cy="1973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E10D1B9-B1A0-085F-6EB6-AED250F7E38F}"/>
              </a:ext>
            </a:extLst>
          </p:cNvPr>
          <p:cNvSpPr/>
          <p:nvPr/>
        </p:nvSpPr>
        <p:spPr>
          <a:xfrm>
            <a:off x="4725358" y="2513045"/>
            <a:ext cx="1214934" cy="42315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Retriever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7C14F6C-BCD7-6BA0-5AF8-E20F74EEA89D}"/>
              </a:ext>
            </a:extLst>
          </p:cNvPr>
          <p:cNvSpPr txBox="1"/>
          <p:nvPr/>
        </p:nvSpPr>
        <p:spPr>
          <a:xfrm>
            <a:off x="653143" y="1476318"/>
            <a:ext cx="377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Step1: </a:t>
            </a:r>
            <a:r>
              <a:rPr kumimoji="1" lang="zh-TW" altLang="en-US" sz="2000" dirty="0"/>
              <a:t>搜尋精確的上下文資訊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B0BEB8-3C53-A8E2-839B-06AA085246CE}"/>
              </a:ext>
            </a:extLst>
          </p:cNvPr>
          <p:cNvSpPr txBox="1"/>
          <p:nvPr/>
        </p:nvSpPr>
        <p:spPr>
          <a:xfrm>
            <a:off x="653142" y="4174863"/>
            <a:ext cx="37784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Step2: </a:t>
            </a:r>
            <a:r>
              <a:rPr kumimoji="1" lang="zh-TW" altLang="en-US" sz="2000" dirty="0"/>
              <a:t>模型推論</a:t>
            </a:r>
          </a:p>
        </p:txBody>
      </p:sp>
    </p:spTree>
    <p:extLst>
      <p:ext uri="{BB962C8B-B14F-4D97-AF65-F5344CB8AC3E}">
        <p14:creationId xmlns:p14="http://schemas.microsoft.com/office/powerpoint/2010/main" val="39802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6DA272-D2F3-9CDB-96A6-E5FF1713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TW" altLang="en-US" dirty="0"/>
              <a:t>應用範例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ChatDoctor</a:t>
            </a:r>
            <a:r>
              <a:rPr kumimoji="1" lang="en-US" altLang="zh-TW" dirty="0"/>
              <a:t> (</a:t>
            </a:r>
            <a:r>
              <a:rPr kumimoji="1" lang="zh-TW" altLang="en-US" dirty="0"/>
              <a:t>醫學問答系統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09C9B36-342B-B518-9525-C80BE87BD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7CC490F-A11E-FC9C-A91E-BBED0356D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541" y="1716247"/>
            <a:ext cx="7262364" cy="4968606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4D87A40-75F6-DA81-B868-9EC97571FA01}"/>
              </a:ext>
            </a:extLst>
          </p:cNvPr>
          <p:cNvSpPr txBox="1"/>
          <p:nvPr/>
        </p:nvSpPr>
        <p:spPr>
          <a:xfrm>
            <a:off x="8522905" y="1553737"/>
            <a:ext cx="30486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en" altLang="zh-TW" sz="1400" dirty="0"/>
              <a:t>Li, </a:t>
            </a:r>
            <a:r>
              <a:rPr kumimoji="1" lang="en" altLang="zh-TW" sz="1400" dirty="0" err="1"/>
              <a:t>Yunxiang</a:t>
            </a:r>
            <a:r>
              <a:rPr kumimoji="1" lang="en" altLang="zh-TW" sz="1400" dirty="0"/>
              <a:t>, et al. "</a:t>
            </a:r>
            <a:r>
              <a:rPr kumimoji="1" lang="en" altLang="zh-TW" sz="1400" dirty="0" err="1"/>
              <a:t>Chatdoctor</a:t>
            </a:r>
            <a:r>
              <a:rPr kumimoji="1" lang="en" altLang="zh-TW" sz="1400" dirty="0"/>
              <a:t>: A medical chat model fine-tuned on a large language model meta-ai (llama) using medical domain knowledge." </a:t>
            </a:r>
            <a:r>
              <a:rPr kumimoji="1" lang="en" altLang="zh-TW" sz="1400" dirty="0" err="1"/>
              <a:t>Cureus</a:t>
            </a:r>
            <a:r>
              <a:rPr kumimoji="1" lang="en" altLang="zh-TW" sz="1400" dirty="0"/>
              <a:t> 15.6 (2023).</a:t>
            </a:r>
            <a:endParaRPr kumimoji="1" lang="zh-TW" altLang="en-US" sz="14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6B737E51-23E3-E906-B81E-751C7844F16B}"/>
              </a:ext>
            </a:extLst>
          </p:cNvPr>
          <p:cNvSpPr txBox="1"/>
          <p:nvPr/>
        </p:nvSpPr>
        <p:spPr>
          <a:xfrm>
            <a:off x="3080852" y="2138512"/>
            <a:ext cx="17122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</a:rPr>
              <a:t>查詢資料庫</a:t>
            </a:r>
            <a:r>
              <a:rPr kumimoji="1" lang="en-US" altLang="zh-TW" dirty="0">
                <a:solidFill>
                  <a:srgbClr val="FF0000"/>
                </a:solidFill>
              </a:rPr>
              <a:t>)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535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8074DBF1-9124-56BD-4EBB-D0F2B238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686" y="2930674"/>
            <a:ext cx="4978373" cy="1182794"/>
          </a:xfrm>
        </p:spPr>
        <p:txBody>
          <a:bodyPr anchor="ctr">
            <a:normAutofit fontScale="85000" lnSpcReduction="10000"/>
          </a:bodyPr>
          <a:lstStyle/>
          <a:p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長庚大學人工智慧學系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85A419-B761-9BA4-581D-37DFCD0B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[RNN Recap]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條件機率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C51E99-2D91-19D1-B39D-AB454E0D1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2018C91-37CB-A2B2-79CA-EC5FFAB55E0F}"/>
              </a:ext>
            </a:extLst>
          </p:cNvPr>
          <p:cNvSpPr txBox="1"/>
          <p:nvPr/>
        </p:nvSpPr>
        <p:spPr>
          <a:xfrm>
            <a:off x="653143" y="1840468"/>
            <a:ext cx="65679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假設要讓模型生成一個句子：「天氣真好」</a:t>
            </a:r>
            <a:endParaRPr lang="zh-TW" altLang="en-US" sz="2400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12C7A621-54CF-982A-208F-EE81E01E7288}"/>
              </a:ext>
            </a:extLst>
          </p:cNvPr>
          <p:cNvSpPr/>
          <p:nvPr/>
        </p:nvSpPr>
        <p:spPr>
          <a:xfrm>
            <a:off x="1604122" y="3768538"/>
            <a:ext cx="1286564" cy="71721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F5C1DE3-DC42-33D4-CE31-8D11570F4A81}"/>
              </a:ext>
            </a:extLst>
          </p:cNvPr>
          <p:cNvSpPr txBox="1"/>
          <p:nvPr/>
        </p:nvSpPr>
        <p:spPr>
          <a:xfrm>
            <a:off x="1682049" y="5126057"/>
            <a:ext cx="1130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開始字詞</a:t>
            </a:r>
            <a:r>
              <a:rPr kumimoji="1" lang="en-US" altLang="zh-TW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(BOS)</a:t>
            </a:r>
            <a:endParaRPr kumimoji="1" lang="zh-TW" altLang="en-US" b="1" dirty="0">
              <a:solidFill>
                <a:schemeClr val="accent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AD1BDD19-1075-76A8-6E65-68F8118BE849}"/>
              </a:ext>
            </a:extLst>
          </p:cNvPr>
          <p:cNvCxnSpPr>
            <a:cxnSpLocks/>
            <a:stCxn id="8" idx="0"/>
            <a:endCxn id="7" idx="2"/>
          </p:cNvCxnSpPr>
          <p:nvPr/>
        </p:nvCxnSpPr>
        <p:spPr>
          <a:xfrm flipV="1">
            <a:off x="2247404" y="4485753"/>
            <a:ext cx="0" cy="640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F155EFC6-2B86-11EF-39D3-35EDE7E47E2D}"/>
              </a:ext>
            </a:extLst>
          </p:cNvPr>
          <p:cNvSpPr txBox="1"/>
          <p:nvPr/>
        </p:nvSpPr>
        <p:spPr>
          <a:xfrm>
            <a:off x="1682049" y="2761484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</a:t>
            </a: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5CB132C1-055E-7095-06CA-38B86405887D}"/>
              </a:ext>
            </a:extLst>
          </p:cNvPr>
          <p:cNvCxnSpPr>
            <a:cxnSpLocks/>
            <a:stCxn id="7" idx="0"/>
            <a:endCxn id="15" idx="2"/>
          </p:cNvCxnSpPr>
          <p:nvPr/>
        </p:nvCxnSpPr>
        <p:spPr>
          <a:xfrm flipV="1">
            <a:off x="2247404" y="3130816"/>
            <a:ext cx="0" cy="6377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9EE703D-F67E-A0AB-871A-2F6F6E4AF9B6}"/>
              </a:ext>
            </a:extLst>
          </p:cNvPr>
          <p:cNvSpPr txBox="1"/>
          <p:nvPr/>
        </p:nvSpPr>
        <p:spPr>
          <a:xfrm>
            <a:off x="1221914" y="5920302"/>
            <a:ext cx="2132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TW" sz="2000" dirty="0"/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|BOS</a:t>
            </a:r>
            <a:r>
              <a:rPr kumimoji="1" lang="en-US" altLang="zh-TW" sz="2000" dirty="0"/>
              <a:t>)</a:t>
            </a:r>
            <a:endParaRPr kumimoji="1" lang="zh-TW" altLang="en-US" sz="2000" dirty="0"/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922FE676-B0FA-15A7-0031-BEBD41D62E19}"/>
              </a:ext>
            </a:extLst>
          </p:cNvPr>
          <p:cNvCxnSpPr>
            <a:cxnSpLocks/>
            <a:stCxn id="7" idx="3"/>
            <a:endCxn id="22" idx="1"/>
          </p:cNvCxnSpPr>
          <p:nvPr/>
        </p:nvCxnSpPr>
        <p:spPr>
          <a:xfrm>
            <a:off x="2890686" y="4127146"/>
            <a:ext cx="90948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E7EA5C7D-9C49-A98D-5274-1571DEEC40CB}"/>
              </a:ext>
            </a:extLst>
          </p:cNvPr>
          <p:cNvSpPr/>
          <p:nvPr/>
        </p:nvSpPr>
        <p:spPr>
          <a:xfrm>
            <a:off x="3800167" y="3768538"/>
            <a:ext cx="1286564" cy="71721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DB6AF11-82C4-1E97-98EE-6AC7126E682C}"/>
              </a:ext>
            </a:extLst>
          </p:cNvPr>
          <p:cNvSpPr txBox="1"/>
          <p:nvPr/>
        </p:nvSpPr>
        <p:spPr>
          <a:xfrm>
            <a:off x="3878094" y="5126057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天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A19049F-0FF1-AB3A-FDC8-F3F293724580}"/>
              </a:ext>
            </a:extLst>
          </p:cNvPr>
          <p:cNvSpPr txBox="1"/>
          <p:nvPr/>
        </p:nvSpPr>
        <p:spPr>
          <a:xfrm>
            <a:off x="3878094" y="2758905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氣</a:t>
            </a: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A13E147C-1DA0-AD82-96AC-B031AE550A5A}"/>
              </a:ext>
            </a:extLst>
          </p:cNvPr>
          <p:cNvCxnSpPr>
            <a:cxnSpLocks/>
            <a:stCxn id="22" idx="0"/>
            <a:endCxn id="24" idx="2"/>
          </p:cNvCxnSpPr>
          <p:nvPr/>
        </p:nvCxnSpPr>
        <p:spPr>
          <a:xfrm flipV="1">
            <a:off x="4443449" y="3128237"/>
            <a:ext cx="0" cy="6403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DC69554F-D75A-750C-7A18-A7EBE85F7EC8}"/>
              </a:ext>
            </a:extLst>
          </p:cNvPr>
          <p:cNvCxnSpPr>
            <a:cxnSpLocks/>
            <a:stCxn id="23" idx="0"/>
            <a:endCxn id="22" idx="2"/>
          </p:cNvCxnSpPr>
          <p:nvPr/>
        </p:nvCxnSpPr>
        <p:spPr>
          <a:xfrm flipV="1">
            <a:off x="4443449" y="4485753"/>
            <a:ext cx="0" cy="64030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87E8106A-BFA7-53F1-F296-0E15721F3F02}"/>
              </a:ext>
            </a:extLst>
          </p:cNvPr>
          <p:cNvSpPr txBox="1"/>
          <p:nvPr/>
        </p:nvSpPr>
        <p:spPr>
          <a:xfrm>
            <a:off x="3386370" y="5920301"/>
            <a:ext cx="2132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TW" sz="2000" dirty="0"/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氣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BOS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、天</a:t>
            </a:r>
            <a:r>
              <a:rPr kumimoji="1" lang="en-US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F29898A4-E724-801A-4ED3-705BA56AEF46}"/>
              </a:ext>
            </a:extLst>
          </p:cNvPr>
          <p:cNvSpPr/>
          <p:nvPr/>
        </p:nvSpPr>
        <p:spPr>
          <a:xfrm>
            <a:off x="6002385" y="3768538"/>
            <a:ext cx="1286564" cy="71721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E8B29917-9A66-3D14-6F3C-007D4CF26B34}"/>
              </a:ext>
            </a:extLst>
          </p:cNvPr>
          <p:cNvSpPr txBox="1"/>
          <p:nvPr/>
        </p:nvSpPr>
        <p:spPr>
          <a:xfrm>
            <a:off x="6080312" y="5126056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氣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6ADF297B-286A-8A22-3C9B-48FC4F21EE7B}"/>
              </a:ext>
            </a:extLst>
          </p:cNvPr>
          <p:cNvSpPr txBox="1"/>
          <p:nvPr/>
        </p:nvSpPr>
        <p:spPr>
          <a:xfrm>
            <a:off x="6074138" y="2758905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61A6D5EA-E957-EAF2-AC03-E4572F974BC0}"/>
              </a:ext>
            </a:extLst>
          </p:cNvPr>
          <p:cNvCxnSpPr>
            <a:cxnSpLocks/>
            <a:stCxn id="35" idx="0"/>
            <a:endCxn id="37" idx="2"/>
          </p:cNvCxnSpPr>
          <p:nvPr/>
        </p:nvCxnSpPr>
        <p:spPr>
          <a:xfrm flipH="1" flipV="1">
            <a:off x="6639493" y="3128237"/>
            <a:ext cx="6174" cy="6403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8A81AF69-85EE-C2DF-4C21-B07FA59315BC}"/>
              </a:ext>
            </a:extLst>
          </p:cNvPr>
          <p:cNvCxnSpPr>
            <a:cxnSpLocks/>
            <a:stCxn id="36" idx="0"/>
            <a:endCxn id="35" idx="2"/>
          </p:cNvCxnSpPr>
          <p:nvPr/>
        </p:nvCxnSpPr>
        <p:spPr>
          <a:xfrm flipV="1">
            <a:off x="6645667" y="4485753"/>
            <a:ext cx="0" cy="6403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3377379D-D458-0D44-9C13-56B9B1B34C37}"/>
              </a:ext>
            </a:extLst>
          </p:cNvPr>
          <p:cNvCxnSpPr>
            <a:cxnSpLocks/>
            <a:stCxn id="22" idx="3"/>
            <a:endCxn id="35" idx="1"/>
          </p:cNvCxnSpPr>
          <p:nvPr/>
        </p:nvCxnSpPr>
        <p:spPr>
          <a:xfrm>
            <a:off x="5086731" y="4127146"/>
            <a:ext cx="9156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圓角矩形 47">
            <a:extLst>
              <a:ext uri="{FF2B5EF4-FFF2-40B4-BE49-F238E27FC236}">
                <a16:creationId xmlns:a16="http://schemas.microsoft.com/office/drawing/2014/main" id="{85FDD9DB-56C8-07A9-76EF-53DB5285B974}"/>
              </a:ext>
            </a:extLst>
          </p:cNvPr>
          <p:cNvSpPr/>
          <p:nvPr/>
        </p:nvSpPr>
        <p:spPr>
          <a:xfrm>
            <a:off x="8198428" y="3768538"/>
            <a:ext cx="1286564" cy="71721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49" name="直線箭頭接點 48">
            <a:extLst>
              <a:ext uri="{FF2B5EF4-FFF2-40B4-BE49-F238E27FC236}">
                <a16:creationId xmlns:a16="http://schemas.microsoft.com/office/drawing/2014/main" id="{43BD6734-4B6C-26FD-7B7A-1EAD0C8185D3}"/>
              </a:ext>
            </a:extLst>
          </p:cNvPr>
          <p:cNvCxnSpPr>
            <a:cxnSpLocks/>
          </p:cNvCxnSpPr>
          <p:nvPr/>
        </p:nvCxnSpPr>
        <p:spPr>
          <a:xfrm flipH="1" flipV="1">
            <a:off x="8847884" y="3128237"/>
            <a:ext cx="6174" cy="640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1101420D-6B2E-5618-5999-7A3A7CD75C65}"/>
              </a:ext>
            </a:extLst>
          </p:cNvPr>
          <p:cNvCxnSpPr>
            <a:cxnSpLocks/>
          </p:cNvCxnSpPr>
          <p:nvPr/>
        </p:nvCxnSpPr>
        <p:spPr>
          <a:xfrm flipV="1">
            <a:off x="8850971" y="4485754"/>
            <a:ext cx="0" cy="64030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E4BACEFE-0207-D316-3A2F-E1C863F85555}"/>
              </a:ext>
            </a:extLst>
          </p:cNvPr>
          <p:cNvCxnSpPr>
            <a:cxnSpLocks/>
            <a:stCxn id="35" idx="3"/>
            <a:endCxn id="48" idx="1"/>
          </p:cNvCxnSpPr>
          <p:nvPr/>
        </p:nvCxnSpPr>
        <p:spPr>
          <a:xfrm>
            <a:off x="7288949" y="4127146"/>
            <a:ext cx="9094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36AD2FB-21CA-664B-71AB-AE9D26823743}"/>
              </a:ext>
            </a:extLst>
          </p:cNvPr>
          <p:cNvSpPr txBox="1"/>
          <p:nvPr/>
        </p:nvSpPr>
        <p:spPr>
          <a:xfrm>
            <a:off x="8270181" y="2758905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rgbClr val="00B05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20709223-573E-2E2D-0B1F-65BB2C71AF1D}"/>
              </a:ext>
            </a:extLst>
          </p:cNvPr>
          <p:cNvCxnSpPr>
            <a:cxnSpLocks/>
          </p:cNvCxnSpPr>
          <p:nvPr/>
        </p:nvCxnSpPr>
        <p:spPr>
          <a:xfrm>
            <a:off x="9484992" y="4127145"/>
            <a:ext cx="90947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9ED38F24-8837-CBEE-C182-41D690AAB9BF}"/>
              </a:ext>
            </a:extLst>
          </p:cNvPr>
          <p:cNvSpPr txBox="1"/>
          <p:nvPr/>
        </p:nvSpPr>
        <p:spPr>
          <a:xfrm>
            <a:off x="8282530" y="5126054"/>
            <a:ext cx="113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b="1" dirty="0">
                <a:solidFill>
                  <a:schemeClr val="accent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58B91F5C-7965-097C-E52A-539DE10DADCA}"/>
              </a:ext>
            </a:extLst>
          </p:cNvPr>
          <p:cNvSpPr txBox="1"/>
          <p:nvPr/>
        </p:nvSpPr>
        <p:spPr>
          <a:xfrm>
            <a:off x="5688219" y="5920300"/>
            <a:ext cx="2132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TW" sz="2000" dirty="0"/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真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BOS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、天、氣</a:t>
            </a:r>
            <a:r>
              <a:rPr kumimoji="1" lang="en-US" altLang="zh-TW" sz="2000" dirty="0"/>
              <a:t>)</a:t>
            </a:r>
            <a:endParaRPr kumimoji="1" lang="zh-TW" altLang="en-US" sz="2000" dirty="0"/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DFB95BBE-2291-A897-E588-501B79736D88}"/>
              </a:ext>
            </a:extLst>
          </p:cNvPr>
          <p:cNvSpPr txBox="1"/>
          <p:nvPr/>
        </p:nvSpPr>
        <p:spPr>
          <a:xfrm>
            <a:off x="7944152" y="5897611"/>
            <a:ext cx="2132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kumimoji="1" lang="en-US" altLang="zh-TW" sz="2000" dirty="0"/>
              <a:t>(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好</a:t>
            </a:r>
            <a:r>
              <a:rPr kumimoji="1"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|</a:t>
            </a: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BOS</a:t>
            </a:r>
            <a:r>
              <a:rPr kumimoji="1"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、天、氣、真</a:t>
            </a:r>
            <a:r>
              <a:rPr kumimoji="1" lang="en-US" altLang="zh-TW" sz="2000" dirty="0"/>
              <a:t>)</a:t>
            </a:r>
            <a:endParaRPr kumimoji="1"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7798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5" grpId="0"/>
      <p:bldP spid="19" grpId="0"/>
      <p:bldP spid="22" grpId="0" animBg="1"/>
      <p:bldP spid="23" grpId="0"/>
      <p:bldP spid="24" grpId="0"/>
      <p:bldP spid="34" grpId="0"/>
      <p:bldP spid="35" grpId="0" animBg="1"/>
      <p:bldP spid="36" grpId="0"/>
      <p:bldP spid="37" grpId="0"/>
      <p:bldP spid="48" grpId="0" animBg="1"/>
      <p:bldP spid="54" grpId="0"/>
      <p:bldP spid="56" grpId="0"/>
      <p:bldP spid="57" grpId="0"/>
      <p:bldP spid="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C202FB-6BC0-34FB-D56F-AEAF4FC1F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常見</a:t>
            </a:r>
            <a:r>
              <a:rPr kumimoji="1" lang="en-US" altLang="zh-TW" dirty="0"/>
              <a:t> Language Models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F69D133-9077-1833-8D05-851020542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文字方塊 2">
            <a:extLst>
              <a:ext uri="{FF2B5EF4-FFF2-40B4-BE49-F238E27FC236}">
                <a16:creationId xmlns:a16="http://schemas.microsoft.com/office/drawing/2014/main" id="{35194AD4-600B-AFA3-C393-D0C1290A3E51}"/>
              </a:ext>
            </a:extLst>
          </p:cNvPr>
          <p:cNvSpPr txBox="1"/>
          <p:nvPr/>
        </p:nvSpPr>
        <p:spPr>
          <a:xfrm>
            <a:off x="746660" y="1850666"/>
            <a:ext cx="4905993" cy="959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TW" altLang="en-US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💡</a:t>
            </a:r>
            <a:r>
              <a:rPr kumimoji="1" lang="en-US" altLang="zh-TW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Language Models: </a:t>
            </a:r>
            <a:r>
              <a:rPr kumimoji="1" lang="zh-TW" altLang="en-US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透過 </a:t>
            </a:r>
            <a:r>
              <a:rPr kumimoji="1" lang="en-US" altLang="zh-TW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Language Modeling</a:t>
            </a:r>
            <a:r>
              <a:rPr kumimoji="1" lang="zh-TW" altLang="en-US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 去預測詞彙機率分佈的模型</a:t>
            </a: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23FF1C39-892D-65FF-7409-259C8CBEE11C}"/>
              </a:ext>
            </a:extLst>
          </p:cNvPr>
          <p:cNvSpPr/>
          <p:nvPr/>
        </p:nvSpPr>
        <p:spPr>
          <a:xfrm>
            <a:off x="1042767" y="3429000"/>
            <a:ext cx="1327077" cy="56735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RNN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7DE7F2E3-2F2A-E30C-D7D5-E9CE0A235633}"/>
              </a:ext>
            </a:extLst>
          </p:cNvPr>
          <p:cNvSpPr/>
          <p:nvPr/>
        </p:nvSpPr>
        <p:spPr>
          <a:xfrm>
            <a:off x="1042766" y="4323348"/>
            <a:ext cx="1805299" cy="567357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Transformer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17E955D4-BD45-F2E0-8C6B-ED07B98C0708}"/>
              </a:ext>
            </a:extLst>
          </p:cNvPr>
          <p:cNvSpPr/>
          <p:nvPr/>
        </p:nvSpPr>
        <p:spPr>
          <a:xfrm>
            <a:off x="1042766" y="5217696"/>
            <a:ext cx="1805299" cy="56735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GPT-series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BF0DF79-9FBA-437F-509B-A59B32A88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694" y="1548119"/>
            <a:ext cx="3619047" cy="5159829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849A8796-0AC9-501B-8101-86BDF8FEE9C0}"/>
              </a:ext>
            </a:extLst>
          </p:cNvPr>
          <p:cNvSpPr/>
          <p:nvPr/>
        </p:nvSpPr>
        <p:spPr>
          <a:xfrm>
            <a:off x="7678882" y="1465119"/>
            <a:ext cx="1381991" cy="5195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C907AF-3FE2-6FED-C77A-9397C3810897}"/>
              </a:ext>
            </a:extLst>
          </p:cNvPr>
          <p:cNvSpPr/>
          <p:nvPr/>
        </p:nvSpPr>
        <p:spPr>
          <a:xfrm>
            <a:off x="5947694" y="3075709"/>
            <a:ext cx="1784516" cy="3704976"/>
          </a:xfrm>
          <a:prstGeom prst="rect">
            <a:avLst/>
          </a:prstGeom>
          <a:solidFill>
            <a:schemeClr val="bg1">
              <a:lumMod val="75000"/>
              <a:alpha val="83438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199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訓練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GPT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最大化每個時間點的機率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5383132" y="3742891"/>
                <a:ext cx="4295405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 kern="100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3132" y="3742891"/>
                <a:ext cx="4295405" cy="1268552"/>
              </a:xfrm>
              <a:prstGeom prst="rect">
                <a:avLst/>
              </a:prstGeom>
              <a:blipFill>
                <a:blip r:embed="rId3"/>
                <a:stretch>
                  <a:fillRect l="-23529" t="-105941" b="-162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圓角矩形 52">
            <a:extLst>
              <a:ext uri="{FF2B5EF4-FFF2-40B4-BE49-F238E27FC236}">
                <a16:creationId xmlns:a16="http://schemas.microsoft.com/office/drawing/2014/main" id="{E56B081F-94D2-3D44-AEF7-145771883E0A}"/>
              </a:ext>
            </a:extLst>
          </p:cNvPr>
          <p:cNvSpPr/>
          <p:nvPr/>
        </p:nvSpPr>
        <p:spPr>
          <a:xfrm>
            <a:off x="978574" y="3293067"/>
            <a:ext cx="4055873" cy="94155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Language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2AD5746E-79B9-5EC8-5A1A-42B5950F4FB0}"/>
              </a:ext>
            </a:extLst>
          </p:cNvPr>
          <p:cNvSpPr/>
          <p:nvPr/>
        </p:nvSpPr>
        <p:spPr>
          <a:xfrm>
            <a:off x="1060305" y="4607685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1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849165CB-B39B-4A35-B189-73AD09AFA6F4}"/>
              </a:ext>
            </a:extLst>
          </p:cNvPr>
          <p:cNvSpPr/>
          <p:nvPr/>
        </p:nvSpPr>
        <p:spPr>
          <a:xfrm>
            <a:off x="3974880" y="460768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6" name="圓角矩形 55">
            <a:extLst>
              <a:ext uri="{FF2B5EF4-FFF2-40B4-BE49-F238E27FC236}">
                <a16:creationId xmlns:a16="http://schemas.microsoft.com/office/drawing/2014/main" id="{04D28F7A-BB87-E420-B4A6-87EFAE58B573}"/>
              </a:ext>
            </a:extLst>
          </p:cNvPr>
          <p:cNvSpPr/>
          <p:nvPr/>
        </p:nvSpPr>
        <p:spPr>
          <a:xfrm>
            <a:off x="4557797" y="460768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E0A05F72-2010-0A18-AFF5-AC3392353FC2}"/>
              </a:ext>
            </a:extLst>
          </p:cNvPr>
          <p:cNvSpPr/>
          <p:nvPr/>
        </p:nvSpPr>
        <p:spPr>
          <a:xfrm>
            <a:off x="1643220" y="460768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8" name="圓角矩形 57">
            <a:extLst>
              <a:ext uri="{FF2B5EF4-FFF2-40B4-BE49-F238E27FC236}">
                <a16:creationId xmlns:a16="http://schemas.microsoft.com/office/drawing/2014/main" id="{E82AF96C-EBF2-D5AB-042A-BE3BEAB30F97}"/>
              </a:ext>
            </a:extLst>
          </p:cNvPr>
          <p:cNvSpPr/>
          <p:nvPr/>
        </p:nvSpPr>
        <p:spPr>
          <a:xfrm>
            <a:off x="2226135" y="460768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9" name="圓角矩形 58">
            <a:extLst>
              <a:ext uri="{FF2B5EF4-FFF2-40B4-BE49-F238E27FC236}">
                <a16:creationId xmlns:a16="http://schemas.microsoft.com/office/drawing/2014/main" id="{E8D812A7-35BC-59E9-6233-BFBBF2ED6EF1}"/>
              </a:ext>
            </a:extLst>
          </p:cNvPr>
          <p:cNvSpPr/>
          <p:nvPr/>
        </p:nvSpPr>
        <p:spPr>
          <a:xfrm>
            <a:off x="2809050" y="460768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0" name="圓角矩形 59">
            <a:extLst>
              <a:ext uri="{FF2B5EF4-FFF2-40B4-BE49-F238E27FC236}">
                <a16:creationId xmlns:a16="http://schemas.microsoft.com/office/drawing/2014/main" id="{E71E0BBC-F3F9-9B35-A02F-D6904A072013}"/>
              </a:ext>
            </a:extLst>
          </p:cNvPr>
          <p:cNvSpPr/>
          <p:nvPr/>
        </p:nvSpPr>
        <p:spPr>
          <a:xfrm>
            <a:off x="3391965" y="4607685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556BF7F5-E500-D813-7FF7-4EFCAB97C5E3}"/>
              </a:ext>
            </a:extLst>
          </p:cNvPr>
          <p:cNvCxnSpPr>
            <a:cxnSpLocks/>
          </p:cNvCxnSpPr>
          <p:nvPr/>
        </p:nvCxnSpPr>
        <p:spPr>
          <a:xfrm flipV="1">
            <a:off x="1292233" y="429622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FD6FD892-97D8-8EE6-71A3-A157EBD96579}"/>
              </a:ext>
            </a:extLst>
          </p:cNvPr>
          <p:cNvCxnSpPr>
            <a:cxnSpLocks/>
          </p:cNvCxnSpPr>
          <p:nvPr/>
        </p:nvCxnSpPr>
        <p:spPr>
          <a:xfrm flipV="1">
            <a:off x="1872427" y="429622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箭頭接點 62">
            <a:extLst>
              <a:ext uri="{FF2B5EF4-FFF2-40B4-BE49-F238E27FC236}">
                <a16:creationId xmlns:a16="http://schemas.microsoft.com/office/drawing/2014/main" id="{2CD4A9B7-D7FE-006C-23CC-CFF1E26DFB64}"/>
              </a:ext>
            </a:extLst>
          </p:cNvPr>
          <p:cNvCxnSpPr>
            <a:cxnSpLocks/>
          </p:cNvCxnSpPr>
          <p:nvPr/>
        </p:nvCxnSpPr>
        <p:spPr>
          <a:xfrm flipV="1">
            <a:off x="2452621" y="429622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38F6DEDC-905F-25F0-F182-8E0D496CA00A}"/>
              </a:ext>
            </a:extLst>
          </p:cNvPr>
          <p:cNvCxnSpPr>
            <a:cxnSpLocks/>
          </p:cNvCxnSpPr>
          <p:nvPr/>
        </p:nvCxnSpPr>
        <p:spPr>
          <a:xfrm flipV="1">
            <a:off x="3032815" y="429622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箭頭接點 64">
            <a:extLst>
              <a:ext uri="{FF2B5EF4-FFF2-40B4-BE49-F238E27FC236}">
                <a16:creationId xmlns:a16="http://schemas.microsoft.com/office/drawing/2014/main" id="{3D815DC0-BB63-272B-AA96-09D34C71DE3D}"/>
              </a:ext>
            </a:extLst>
          </p:cNvPr>
          <p:cNvCxnSpPr>
            <a:cxnSpLocks/>
          </p:cNvCxnSpPr>
          <p:nvPr/>
        </p:nvCxnSpPr>
        <p:spPr>
          <a:xfrm flipV="1">
            <a:off x="3613009" y="429622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70225065-1F78-FF9F-4C28-6FCED4B9E399}"/>
              </a:ext>
            </a:extLst>
          </p:cNvPr>
          <p:cNvCxnSpPr>
            <a:cxnSpLocks/>
          </p:cNvCxnSpPr>
          <p:nvPr/>
        </p:nvCxnSpPr>
        <p:spPr>
          <a:xfrm flipV="1">
            <a:off x="4193203" y="429622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箭頭接點 66">
            <a:extLst>
              <a:ext uri="{FF2B5EF4-FFF2-40B4-BE49-F238E27FC236}">
                <a16:creationId xmlns:a16="http://schemas.microsoft.com/office/drawing/2014/main" id="{955ACEB5-1C85-0E86-2524-AB0F52D9EA43}"/>
              </a:ext>
            </a:extLst>
          </p:cNvPr>
          <p:cNvCxnSpPr>
            <a:cxnSpLocks/>
          </p:cNvCxnSpPr>
          <p:nvPr/>
        </p:nvCxnSpPr>
        <p:spPr>
          <a:xfrm flipV="1">
            <a:off x="4773396" y="4296224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箭頭接點 67">
            <a:extLst>
              <a:ext uri="{FF2B5EF4-FFF2-40B4-BE49-F238E27FC236}">
                <a16:creationId xmlns:a16="http://schemas.microsoft.com/office/drawing/2014/main" id="{B31AE56F-4DF3-4AD7-786F-E2213B06A924}"/>
              </a:ext>
            </a:extLst>
          </p:cNvPr>
          <p:cNvCxnSpPr>
            <a:cxnSpLocks/>
          </p:cNvCxnSpPr>
          <p:nvPr/>
        </p:nvCxnSpPr>
        <p:spPr>
          <a:xfrm flipV="1">
            <a:off x="1292233" y="298859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圓角矩形 68">
            <a:extLst>
              <a:ext uri="{FF2B5EF4-FFF2-40B4-BE49-F238E27FC236}">
                <a16:creationId xmlns:a16="http://schemas.microsoft.com/office/drawing/2014/main" id="{0E92661B-C188-9EC9-B913-1F48F8DA8429}"/>
              </a:ext>
            </a:extLst>
          </p:cNvPr>
          <p:cNvSpPr/>
          <p:nvPr/>
        </p:nvSpPr>
        <p:spPr>
          <a:xfrm>
            <a:off x="1060305" y="256197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0" name="圓角矩形 69">
            <a:extLst>
              <a:ext uri="{FF2B5EF4-FFF2-40B4-BE49-F238E27FC236}">
                <a16:creationId xmlns:a16="http://schemas.microsoft.com/office/drawing/2014/main" id="{29AF26AF-3DC4-E24D-233C-C7A4FB5621EC}"/>
              </a:ext>
            </a:extLst>
          </p:cNvPr>
          <p:cNvSpPr/>
          <p:nvPr/>
        </p:nvSpPr>
        <p:spPr>
          <a:xfrm>
            <a:off x="1060305" y="5411584"/>
            <a:ext cx="448780" cy="37595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1" name="內容版面配置區 2">
            <a:extLst>
              <a:ext uri="{FF2B5EF4-FFF2-40B4-BE49-F238E27FC236}">
                <a16:creationId xmlns:a16="http://schemas.microsoft.com/office/drawing/2014/main" id="{0040D001-58C5-5A13-A865-799BECABAD6F}"/>
              </a:ext>
            </a:extLst>
          </p:cNvPr>
          <p:cNvSpPr txBox="1">
            <a:spLocks/>
          </p:cNvSpPr>
          <p:nvPr/>
        </p:nvSpPr>
        <p:spPr>
          <a:xfrm>
            <a:off x="1635682" y="5457165"/>
            <a:ext cx="3734811" cy="331176"/>
          </a:xfrm>
          <a:prstGeom prst="rect">
            <a:avLst/>
          </a:prstGeom>
        </p:spPr>
        <p:txBody>
          <a:bodyPr vert="horz" lIns="0" tIns="45720" rIns="0" bIns="45720" rtlCol="0" anchor="t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lang="en-US" altLang="zh-TW" sz="1800" dirty="0">
                <a:ea typeface="新細明體" panose="02020500000000000000" pitchFamily="18" charset="-120"/>
                <a:cs typeface="+mn-lt"/>
              </a:rPr>
              <a:t>Self-attention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  <a:cs typeface="+mn-lt"/>
              </a:rPr>
              <a:t>不可及的範圍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  <a:cs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/>
              <p:nvPr/>
            </p:nvSpPr>
            <p:spPr>
              <a:xfrm>
                <a:off x="653143" y="2103135"/>
                <a:ext cx="12781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 </m:t>
                      </m:r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2" name="文字方塊 71">
                <a:extLst>
                  <a:ext uri="{FF2B5EF4-FFF2-40B4-BE49-F238E27FC236}">
                    <a16:creationId xmlns:a16="http://schemas.microsoft.com/office/drawing/2014/main" id="{71E75FE5-D583-EC56-31A3-971EFDFD1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143" y="2103135"/>
                <a:ext cx="1278180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圓角矩形 72">
            <a:extLst>
              <a:ext uri="{FF2B5EF4-FFF2-40B4-BE49-F238E27FC236}">
                <a16:creationId xmlns:a16="http://schemas.microsoft.com/office/drawing/2014/main" id="{9CED9391-FE04-72A7-D6D4-53AB83C3BEEB}"/>
              </a:ext>
            </a:extLst>
          </p:cNvPr>
          <p:cNvSpPr/>
          <p:nvPr/>
        </p:nvSpPr>
        <p:spPr>
          <a:xfrm>
            <a:off x="1643218" y="460768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2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6F143B5D-ACE6-12E7-A6D9-787589415032}"/>
              </a:ext>
            </a:extLst>
          </p:cNvPr>
          <p:cNvCxnSpPr>
            <a:cxnSpLocks/>
          </p:cNvCxnSpPr>
          <p:nvPr/>
        </p:nvCxnSpPr>
        <p:spPr>
          <a:xfrm flipV="1">
            <a:off x="1863050" y="298859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圓角矩形 74">
            <a:extLst>
              <a:ext uri="{FF2B5EF4-FFF2-40B4-BE49-F238E27FC236}">
                <a16:creationId xmlns:a16="http://schemas.microsoft.com/office/drawing/2014/main" id="{14DE862D-D50D-A681-2164-B5ED8C85E464}"/>
              </a:ext>
            </a:extLst>
          </p:cNvPr>
          <p:cNvSpPr/>
          <p:nvPr/>
        </p:nvSpPr>
        <p:spPr>
          <a:xfrm>
            <a:off x="1644150" y="256197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/>
              <p:nvPr/>
            </p:nvSpPr>
            <p:spPr>
              <a:xfrm>
                <a:off x="1654951" y="2103134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76" name="文字方塊 75">
                <a:extLst>
                  <a:ext uri="{FF2B5EF4-FFF2-40B4-BE49-F238E27FC236}">
                    <a16:creationId xmlns:a16="http://schemas.microsoft.com/office/drawing/2014/main" id="{DBD29828-76DF-C37D-2E67-B1AF885C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951" y="2103134"/>
                <a:ext cx="1472889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圓角矩形 76">
            <a:extLst>
              <a:ext uri="{FF2B5EF4-FFF2-40B4-BE49-F238E27FC236}">
                <a16:creationId xmlns:a16="http://schemas.microsoft.com/office/drawing/2014/main" id="{FF9E136E-A7C5-ADE1-0C73-456E9CDFE916}"/>
              </a:ext>
            </a:extLst>
          </p:cNvPr>
          <p:cNvSpPr/>
          <p:nvPr/>
        </p:nvSpPr>
        <p:spPr>
          <a:xfrm>
            <a:off x="2226135" y="460768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3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8" name="圓角矩形 77">
            <a:extLst>
              <a:ext uri="{FF2B5EF4-FFF2-40B4-BE49-F238E27FC236}">
                <a16:creationId xmlns:a16="http://schemas.microsoft.com/office/drawing/2014/main" id="{952DD999-E7EC-AD11-474F-B8C47BC90016}"/>
              </a:ext>
            </a:extLst>
          </p:cNvPr>
          <p:cNvSpPr/>
          <p:nvPr/>
        </p:nvSpPr>
        <p:spPr>
          <a:xfrm>
            <a:off x="2808425" y="4607683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9" name="圓角矩形 78">
            <a:extLst>
              <a:ext uri="{FF2B5EF4-FFF2-40B4-BE49-F238E27FC236}">
                <a16:creationId xmlns:a16="http://schemas.microsoft.com/office/drawing/2014/main" id="{B605CB7C-E6AE-0CAF-13C5-00670FDB2978}"/>
              </a:ext>
            </a:extLst>
          </p:cNvPr>
          <p:cNvSpPr/>
          <p:nvPr/>
        </p:nvSpPr>
        <p:spPr>
          <a:xfrm>
            <a:off x="3391963" y="4607682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0" name="圓角矩形 79">
            <a:extLst>
              <a:ext uri="{FF2B5EF4-FFF2-40B4-BE49-F238E27FC236}">
                <a16:creationId xmlns:a16="http://schemas.microsoft.com/office/drawing/2014/main" id="{25DDC4EA-9043-2978-C576-33ADFFE2D3E8}"/>
              </a:ext>
            </a:extLst>
          </p:cNvPr>
          <p:cNvSpPr/>
          <p:nvPr/>
        </p:nvSpPr>
        <p:spPr>
          <a:xfrm>
            <a:off x="3974880" y="4607681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1" name="圓角矩形 80">
            <a:extLst>
              <a:ext uri="{FF2B5EF4-FFF2-40B4-BE49-F238E27FC236}">
                <a16:creationId xmlns:a16="http://schemas.microsoft.com/office/drawing/2014/main" id="{98069929-4DEE-2C40-3A84-7E509EC69AE2}"/>
              </a:ext>
            </a:extLst>
          </p:cNvPr>
          <p:cNvSpPr/>
          <p:nvPr/>
        </p:nvSpPr>
        <p:spPr>
          <a:xfrm>
            <a:off x="4557797" y="4607680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2" name="圓角矩形 81">
            <a:extLst>
              <a:ext uri="{FF2B5EF4-FFF2-40B4-BE49-F238E27FC236}">
                <a16:creationId xmlns:a16="http://schemas.microsoft.com/office/drawing/2014/main" id="{A4246D34-2A8F-D0B3-6834-6545334F2639}"/>
              </a:ext>
            </a:extLst>
          </p:cNvPr>
          <p:cNvSpPr/>
          <p:nvPr/>
        </p:nvSpPr>
        <p:spPr>
          <a:xfrm>
            <a:off x="2224887" y="256197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4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3" name="圓角矩形 82">
            <a:extLst>
              <a:ext uri="{FF2B5EF4-FFF2-40B4-BE49-F238E27FC236}">
                <a16:creationId xmlns:a16="http://schemas.microsoft.com/office/drawing/2014/main" id="{22454C6F-BDE4-5EA8-63BA-32323A48E083}"/>
              </a:ext>
            </a:extLst>
          </p:cNvPr>
          <p:cNvSpPr/>
          <p:nvPr/>
        </p:nvSpPr>
        <p:spPr>
          <a:xfrm>
            <a:off x="2808425" y="256197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5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4" name="圓角矩形 83">
            <a:extLst>
              <a:ext uri="{FF2B5EF4-FFF2-40B4-BE49-F238E27FC236}">
                <a16:creationId xmlns:a16="http://schemas.microsoft.com/office/drawing/2014/main" id="{C454FCB8-917B-4EE3-9D38-FE0379C871F1}"/>
              </a:ext>
            </a:extLst>
          </p:cNvPr>
          <p:cNvSpPr/>
          <p:nvPr/>
        </p:nvSpPr>
        <p:spPr>
          <a:xfrm>
            <a:off x="3391342" y="256197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6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5" name="圓角矩形 84">
            <a:extLst>
              <a:ext uri="{FF2B5EF4-FFF2-40B4-BE49-F238E27FC236}">
                <a16:creationId xmlns:a16="http://schemas.microsoft.com/office/drawing/2014/main" id="{5CBF80E2-B535-E860-7610-68FE567E8B14}"/>
              </a:ext>
            </a:extLst>
          </p:cNvPr>
          <p:cNvSpPr/>
          <p:nvPr/>
        </p:nvSpPr>
        <p:spPr>
          <a:xfrm>
            <a:off x="3974259" y="256197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7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6" name="圓角矩形 85">
            <a:extLst>
              <a:ext uri="{FF2B5EF4-FFF2-40B4-BE49-F238E27FC236}">
                <a16:creationId xmlns:a16="http://schemas.microsoft.com/office/drawing/2014/main" id="{09F4531D-C74B-8FD2-1A18-05B0B52CEC4C}"/>
              </a:ext>
            </a:extLst>
          </p:cNvPr>
          <p:cNvSpPr/>
          <p:nvPr/>
        </p:nvSpPr>
        <p:spPr>
          <a:xfrm>
            <a:off x="4549006" y="2561974"/>
            <a:ext cx="448780" cy="375953"/>
          </a:xfrm>
          <a:prstGeom prst="roundRect">
            <a:avLst/>
          </a:prstGeom>
          <a:solidFill>
            <a:srgbClr val="C5E0B4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y</a:t>
            </a:r>
            <a:r>
              <a:rPr kumimoji="1" lang="en-US" altLang="zh-TW" baseline="-25000" dirty="0">
                <a:solidFill>
                  <a:schemeClr val="tx1"/>
                </a:solidFill>
              </a:rPr>
              <a:t>8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7" name="直線箭頭接點 86">
            <a:extLst>
              <a:ext uri="{FF2B5EF4-FFF2-40B4-BE49-F238E27FC236}">
                <a16:creationId xmlns:a16="http://schemas.microsoft.com/office/drawing/2014/main" id="{16DDA635-18C5-E473-8AB5-387CA224E482}"/>
              </a:ext>
            </a:extLst>
          </p:cNvPr>
          <p:cNvCxnSpPr>
            <a:cxnSpLocks/>
          </p:cNvCxnSpPr>
          <p:nvPr/>
        </p:nvCxnSpPr>
        <p:spPr>
          <a:xfrm flipV="1">
            <a:off x="2452621" y="298859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線箭頭接點 87">
            <a:extLst>
              <a:ext uri="{FF2B5EF4-FFF2-40B4-BE49-F238E27FC236}">
                <a16:creationId xmlns:a16="http://schemas.microsoft.com/office/drawing/2014/main" id="{82799154-4C2E-FC22-3319-D26D3CDF2D68}"/>
              </a:ext>
            </a:extLst>
          </p:cNvPr>
          <p:cNvCxnSpPr>
            <a:cxnSpLocks/>
          </p:cNvCxnSpPr>
          <p:nvPr/>
        </p:nvCxnSpPr>
        <p:spPr>
          <a:xfrm flipV="1">
            <a:off x="3032815" y="298859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箭頭接點 88">
            <a:extLst>
              <a:ext uri="{FF2B5EF4-FFF2-40B4-BE49-F238E27FC236}">
                <a16:creationId xmlns:a16="http://schemas.microsoft.com/office/drawing/2014/main" id="{2FA96EF0-C3F2-247C-225E-81049202E10D}"/>
              </a:ext>
            </a:extLst>
          </p:cNvPr>
          <p:cNvCxnSpPr>
            <a:cxnSpLocks/>
          </p:cNvCxnSpPr>
          <p:nvPr/>
        </p:nvCxnSpPr>
        <p:spPr>
          <a:xfrm flipV="1">
            <a:off x="3613009" y="298859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8EE1F8A5-8E8F-28C6-68B7-BFFF8A8AF15F}"/>
              </a:ext>
            </a:extLst>
          </p:cNvPr>
          <p:cNvCxnSpPr>
            <a:cxnSpLocks/>
          </p:cNvCxnSpPr>
          <p:nvPr/>
        </p:nvCxnSpPr>
        <p:spPr>
          <a:xfrm flipV="1">
            <a:off x="4193203" y="298859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線箭頭接點 90">
            <a:extLst>
              <a:ext uri="{FF2B5EF4-FFF2-40B4-BE49-F238E27FC236}">
                <a16:creationId xmlns:a16="http://schemas.microsoft.com/office/drawing/2014/main" id="{1E11C61A-444F-4842-1CEB-2B1EE08075B4}"/>
              </a:ext>
            </a:extLst>
          </p:cNvPr>
          <p:cNvCxnSpPr>
            <a:cxnSpLocks/>
          </p:cNvCxnSpPr>
          <p:nvPr/>
        </p:nvCxnSpPr>
        <p:spPr>
          <a:xfrm flipV="1">
            <a:off x="4773396" y="2988597"/>
            <a:ext cx="0" cy="2639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/>
              <p:nvPr/>
            </p:nvSpPr>
            <p:spPr>
              <a:xfrm>
                <a:off x="4112205" y="2103134"/>
                <a:ext cx="147288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kumimoji="1" lang="en-US" altLang="zh-TW" sz="1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kumimoji="1" lang="en-US" altLang="zh-TW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TW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92" name="文字方塊 91">
                <a:extLst>
                  <a:ext uri="{FF2B5EF4-FFF2-40B4-BE49-F238E27FC236}">
                    <a16:creationId xmlns:a16="http://schemas.microsoft.com/office/drawing/2014/main" id="{25954B22-0429-C987-DAD1-A834876404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2205" y="2103134"/>
                <a:ext cx="1472889" cy="369332"/>
              </a:xfrm>
              <a:prstGeom prst="rect">
                <a:avLst/>
              </a:prstGeom>
              <a:blipFill>
                <a:blip r:embed="rId6"/>
                <a:stretch>
                  <a:fillRect r="-99138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/>
              <p:nvPr/>
            </p:nvSpPr>
            <p:spPr>
              <a:xfrm>
                <a:off x="3173768" y="2114132"/>
                <a:ext cx="80185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 panose="02040503050406030204" pitchFamily="18" charset="0"/>
                        </a:rPr>
                        <m:t>⋅⋅⋅</m:t>
                      </m:r>
                    </m:oMath>
                  </m:oMathPara>
                </a14:m>
                <a:endParaRPr lang="zh-TW" altLang="zh-TW" dirty="0"/>
              </a:p>
            </p:txBody>
          </p:sp>
        </mc:Choice>
        <mc:Fallback xmlns="">
          <p:sp>
            <p:nvSpPr>
              <p:cNvPr id="93" name="文字方塊 92">
                <a:extLst>
                  <a:ext uri="{FF2B5EF4-FFF2-40B4-BE49-F238E27FC236}">
                    <a16:creationId xmlns:a16="http://schemas.microsoft.com/office/drawing/2014/main" id="{08102A85-73E7-79C7-0BC6-92C2064B4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768" y="2114132"/>
                <a:ext cx="80185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內容版面配置區 2">
            <a:extLst>
              <a:ext uri="{FF2B5EF4-FFF2-40B4-BE49-F238E27FC236}">
                <a16:creationId xmlns:a16="http://schemas.microsoft.com/office/drawing/2014/main" id="{40440265-CFFB-E8B4-A5D9-3D7A3B779179}"/>
              </a:ext>
            </a:extLst>
          </p:cNvPr>
          <p:cNvSpPr txBox="1">
            <a:spLocks/>
          </p:cNvSpPr>
          <p:nvPr/>
        </p:nvSpPr>
        <p:spPr>
          <a:xfrm>
            <a:off x="9974323" y="3974650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dirty="0">
                <a:ea typeface="Microsoft JhengHei" panose="020B0604030504040204" pitchFamily="34" charset="-120"/>
                <a:cs typeface="+mn-lt"/>
              </a:rPr>
              <a:t>Language Modeling</a:t>
            </a:r>
            <a:endParaRPr kumimoji="1" lang="zh-TW" altLang="en-US" sz="2400" dirty="0"/>
          </a:p>
        </p:txBody>
      </p:sp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9449937" y="4399390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5577978" y="2970387"/>
            <a:ext cx="1600558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目標函數：</a:t>
            </a:r>
            <a:endParaRPr kumimoji="1"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6601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3" grpId="0" animBg="1"/>
      <p:bldP spid="75" grpId="0" animBg="1"/>
      <p:bldP spid="76" grpId="0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92" grpId="0"/>
      <p:bldP spid="93" grpId="0"/>
      <p:bldP spid="94" grpId="0"/>
      <p:bldP spid="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820EFC-5444-6AB2-4FC5-873C06110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>
                <a:ea typeface="Microsoft JhengHei" panose="020B0604030504040204" pitchFamily="34" charset="-120"/>
              </a:rPr>
              <a:t>Language Modeling</a:t>
            </a:r>
            <a:r>
              <a:rPr kumimoji="1" lang="zh-TW" altLang="en-US" dirty="0"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ea typeface="Microsoft JhengHei" panose="020B0604030504040204" pitchFamily="34" charset="-120"/>
              </a:rPr>
              <a:t>and Cross-entropy (1)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DAF791-CFF8-2020-C906-318AAF7F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/>
              <p:nvPr/>
            </p:nvSpPr>
            <p:spPr>
              <a:xfrm>
                <a:off x="739219" y="2496318"/>
                <a:ext cx="4713427" cy="1268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800" b="0" i="0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log</m:t>
                      </m:r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nary>
                        <m:naryPr>
                          <m:chr m:val="∏"/>
                          <m:ctrlPr>
                            <a:rPr lang="zh-TW" altLang="zh-TW" sz="2800" i="1" kern="100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TW" sz="2800" i="1" kern="100">
                              <a:effectLst/>
                              <a:latin typeface="Cambria Math" panose="02040503050406030204" pitchFamily="18" charset="0"/>
                              <a:ea typeface="新細明體" panose="02020500000000000000" pitchFamily="18" charset="-120"/>
                              <a:cs typeface="Times New Roman" panose="020206030504050203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TW" sz="2800" i="1" kern="100">
                                  <a:effectLst/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  <a:cs typeface="Times New Roman" panose="020206030504050203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zh-TW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US" altLang="zh-TW" sz="2800" i="1" kern="100">
                                      <a:effectLst/>
                                      <a:latin typeface="Cambria Math" panose="02040503050406030204" pitchFamily="18" charset="0"/>
                                      <a:ea typeface="新細明體" panose="02020500000000000000" pitchFamily="18" charset="-12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TW" altLang="zh-TW" sz="2800" kern="100" dirty="0"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A4E96B12-CEDD-905F-7E73-187B8CC22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9" y="2496318"/>
                <a:ext cx="4713427" cy="1268552"/>
              </a:xfrm>
              <a:prstGeom prst="rect">
                <a:avLst/>
              </a:prstGeom>
              <a:blipFill>
                <a:blip r:embed="rId3"/>
                <a:stretch>
                  <a:fillRect l="-12366" t="-106931" r="-269" b="-1623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5" name="直線箭頭接點 94">
            <a:extLst>
              <a:ext uri="{FF2B5EF4-FFF2-40B4-BE49-F238E27FC236}">
                <a16:creationId xmlns:a16="http://schemas.microsoft.com/office/drawing/2014/main" id="{5720D097-1B5B-639C-CB67-AE896FBF1E44}"/>
              </a:ext>
            </a:extLst>
          </p:cNvPr>
          <p:cNvCxnSpPr>
            <a:cxnSpLocks/>
          </p:cNvCxnSpPr>
          <p:nvPr/>
        </p:nvCxnSpPr>
        <p:spPr>
          <a:xfrm flipH="1">
            <a:off x="5445026" y="4616328"/>
            <a:ext cx="524386" cy="0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內容版面配置區 2">
            <a:extLst>
              <a:ext uri="{FF2B5EF4-FFF2-40B4-BE49-F238E27FC236}">
                <a16:creationId xmlns:a16="http://schemas.microsoft.com/office/drawing/2014/main" id="{3997A10C-8705-FBE2-829C-2D256E3636C8}"/>
              </a:ext>
            </a:extLst>
          </p:cNvPr>
          <p:cNvSpPr txBox="1">
            <a:spLocks/>
          </p:cNvSpPr>
          <p:nvPr/>
        </p:nvSpPr>
        <p:spPr>
          <a:xfrm>
            <a:off x="739218" y="1646839"/>
            <a:ext cx="7498002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dirty="0">
                <a:ea typeface="Microsoft JhengHei" panose="020B0604030504040204" pitchFamily="34" charset="-120"/>
                <a:cs typeface="+mn-lt"/>
              </a:rPr>
              <a:t>為了使語言模型能夠以分類的形式被訓練，</a:t>
            </a: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通常會取</a:t>
            </a:r>
            <a:r>
              <a:rPr kumimoji="1" lang="en-US" altLang="zh-TW" sz="2400" b="1" dirty="0">
                <a:ea typeface="Microsoft JhengHei" panose="020B0604030504040204" pitchFamily="34" charset="-120"/>
                <a:cs typeface="+mn-lt"/>
              </a:rPr>
              <a:t>log</a:t>
            </a:r>
            <a:endParaRPr kumimoji="1" lang="zh-TW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1F93492-D1CE-6B84-6ECE-31C4695CF094}"/>
                  </a:ext>
                </a:extLst>
              </p:cNvPr>
              <p:cNvSpPr txBox="1"/>
              <p:nvPr/>
            </p:nvSpPr>
            <p:spPr>
              <a:xfrm>
                <a:off x="739219" y="3949021"/>
                <a:ext cx="4713427" cy="12621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800" b="0" i="1" kern="100" smtClean="0"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TW" altLang="zh-TW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en-US" altLang="zh-TW" sz="28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zh-TW" altLang="zh-TW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TW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TW" altLang="zh-TW" sz="2800" dirty="0"/>
              </a:p>
            </p:txBody>
          </p:sp>
        </mc:Choice>
        <mc:Fallback xmlns=""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D1F93492-D1CE-6B84-6ECE-31C4695CF0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9" y="3949021"/>
                <a:ext cx="4713427" cy="1262140"/>
              </a:xfrm>
              <a:prstGeom prst="rect">
                <a:avLst/>
              </a:prstGeom>
              <a:blipFill>
                <a:blip r:embed="rId4"/>
                <a:stretch>
                  <a:fillRect l="-17742" t="-108000" r="-269" b="-164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E1423BFA-DAA7-5DF8-183E-651D744A69A9}"/>
              </a:ext>
            </a:extLst>
          </p:cNvPr>
          <p:cNvSpPr txBox="1">
            <a:spLocks/>
          </p:cNvSpPr>
          <p:nvPr/>
        </p:nvSpPr>
        <p:spPr>
          <a:xfrm>
            <a:off x="6096000" y="5037253"/>
            <a:ext cx="4894580" cy="962331"/>
          </a:xfrm>
          <a:prstGeom prst="rect">
            <a:avLst/>
          </a:prstGeom>
        </p:spPr>
        <p:txBody>
          <a:bodyPr vert="horz" lIns="0" tIns="45720" rIns="0" bIns="45720" rtlCol="0" anchor="ctr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加上</a:t>
            </a:r>
            <a:r>
              <a:rPr kumimoji="1" lang="zh-TW" altLang="en-US" sz="2400" b="1" u="sng" dirty="0">
                <a:ea typeface="Microsoft JhengHei" panose="020B0604030504040204" pitchFamily="34" charset="-120"/>
                <a:cs typeface="+mn-lt"/>
              </a:rPr>
              <a:t>負號</a:t>
            </a:r>
            <a:r>
              <a:rPr kumimoji="1" lang="zh-TW" altLang="en-US" sz="2400" b="1" dirty="0">
                <a:ea typeface="Microsoft JhengHei" panose="020B0604030504040204" pitchFamily="34" charset="-120"/>
                <a:cs typeface="+mn-lt"/>
              </a:rPr>
              <a:t>之後就是</a:t>
            </a:r>
            <a:r>
              <a:rPr kumimoji="1" lang="en-US" altLang="zh-TW" sz="2400" b="1" dirty="0">
                <a:ea typeface="Microsoft JhengHei" panose="020B0604030504040204" pitchFamily="34" charset="-120"/>
                <a:cs typeface="+mn-lt"/>
              </a:rPr>
              <a:t> Cross-entropy</a:t>
            </a:r>
          </a:p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en-US" altLang="zh-TW" sz="2400" b="1" dirty="0"/>
              <a:t>(loss </a:t>
            </a:r>
            <a:r>
              <a:rPr kumimoji="1" lang="zh-TW" altLang="en-US" sz="2400" b="1" dirty="0"/>
              <a:t>越小越好</a:t>
            </a:r>
            <a:r>
              <a:rPr kumimoji="1" lang="en-US" altLang="zh-TW" sz="2400" b="1" dirty="0"/>
              <a:t>)</a:t>
            </a:r>
            <a:endParaRPr kumimoji="1" lang="zh-TW" altLang="en-US" sz="2400" b="1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6F56E-FEB4-6F49-7B21-31D039014B3D}"/>
              </a:ext>
            </a:extLst>
          </p:cNvPr>
          <p:cNvSpPr txBox="1">
            <a:spLocks/>
          </p:cNvSpPr>
          <p:nvPr/>
        </p:nvSpPr>
        <p:spPr>
          <a:xfrm>
            <a:off x="6112328" y="4228912"/>
            <a:ext cx="4894580" cy="849479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Clr>
                <a:schemeClr val="tx1"/>
              </a:buClr>
              <a:buNone/>
            </a:pPr>
            <a:r>
              <a:rPr kumimoji="1" lang="zh-TW" altLang="en-US" sz="2400" dirty="0">
                <a:solidFill>
                  <a:srgbClr val="FF0000"/>
                </a:solidFill>
                <a:ea typeface="Microsoft JhengHei" panose="020B0604030504040204" pitchFamily="34" charset="-120"/>
                <a:cs typeface="+mn-lt"/>
              </a:rPr>
              <a:t>越大越好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63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8" grpId="0"/>
      <p:bldP spid="7" grpId="0"/>
      <p:bldP spid="9" grpId="0"/>
      <p:bldP spid="3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2727</TotalTime>
  <Words>3463</Words>
  <Application>Microsoft Macintosh PowerPoint</Application>
  <PresentationFormat>寬螢幕</PresentationFormat>
  <Paragraphs>776</Paragraphs>
  <Slides>54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3" baseType="lpstr">
      <vt:lpstr>Microsoft JhengHei</vt:lpstr>
      <vt:lpstr>新細明體</vt:lpstr>
      <vt:lpstr>Nanum Brush Script</vt:lpstr>
      <vt:lpstr>Arial</vt:lpstr>
      <vt:lpstr>Calibri</vt:lpstr>
      <vt:lpstr>Cambria Math</vt:lpstr>
      <vt:lpstr>Roboto</vt:lpstr>
      <vt:lpstr>Times New Roman</vt:lpstr>
      <vt:lpstr>回顧</vt:lpstr>
      <vt:lpstr>智慧運算技術導論 自然語言處理篇 – 大型語言模型</vt:lpstr>
      <vt:lpstr>[Recap] 文字生成過程</vt:lpstr>
      <vt:lpstr>Outline</vt:lpstr>
      <vt:lpstr>Transformer 架構的後續應用</vt:lpstr>
      <vt:lpstr>GPT 是一個語言模型</vt:lpstr>
      <vt:lpstr>[RNN Recap] 條件機率</vt:lpstr>
      <vt:lpstr>常見 Language Models</vt:lpstr>
      <vt:lpstr>訓練 GPT 最大化每個時間點的機率</vt:lpstr>
      <vt:lpstr>Language Modeling and Cross-entropy (1)</vt:lpstr>
      <vt:lpstr>Language Modeling and Cross-entropy (2)</vt:lpstr>
      <vt:lpstr>Language Models 終究是 left-to-right</vt:lpstr>
      <vt:lpstr>Encoder vs. Decoder in Pre-training</vt:lpstr>
      <vt:lpstr>GPT-1 與 BERT 的 Fine-tuning</vt:lpstr>
      <vt:lpstr>Decoding Strategies</vt:lpstr>
      <vt:lpstr>文字生成過程 – Greedy Decoding</vt:lpstr>
      <vt:lpstr>Problem of Greedy Decoding</vt:lpstr>
      <vt:lpstr>Problem of Beam Search (Greedy Decoding的改良版)</vt:lpstr>
      <vt:lpstr>思考 Greedy Decoding 的問題</vt:lpstr>
      <vt:lpstr>[Summary] Strategy for MLE decoding</vt:lpstr>
      <vt:lpstr>Strategy for MLE decoding: 改用 Sampling</vt:lpstr>
      <vt:lpstr>Summary and the Thinking Route</vt:lpstr>
      <vt:lpstr>Problem of Pure Sampling</vt:lpstr>
      <vt:lpstr>Why is Pure Sampling so weak?</vt:lpstr>
      <vt:lpstr>[Summary] Strategy for Sampling</vt:lpstr>
      <vt:lpstr>Summary and the Thinking Route</vt:lpstr>
      <vt:lpstr>Top-p Sampling</vt:lpstr>
      <vt:lpstr>Top-p Sampling</vt:lpstr>
      <vt:lpstr>機率重新調整 toy example</vt:lpstr>
      <vt:lpstr>Top-p Sampling example</vt:lpstr>
      <vt:lpstr>Top-k Sampling</vt:lpstr>
      <vt:lpstr>Problem of Top-k Sampling </vt:lpstr>
      <vt:lpstr>Problem of Top-k Sampling (看看 Top-p) </vt:lpstr>
      <vt:lpstr>Softmax</vt:lpstr>
      <vt:lpstr>Softmax</vt:lpstr>
      <vt:lpstr>Properties of Softmax Temperature</vt:lpstr>
      <vt:lpstr>Softmax Temperature</vt:lpstr>
      <vt:lpstr>The k value should be carefully picked</vt:lpstr>
      <vt:lpstr>大型語言模型</vt:lpstr>
      <vt:lpstr>GPT 系列作品時間線</vt:lpstr>
      <vt:lpstr>The Pre-training then Fine-tuning Paradigm</vt:lpstr>
      <vt:lpstr>語言模型會回答嗎？</vt:lpstr>
      <vt:lpstr>Supervised Fine-Tuning (SFT)</vt:lpstr>
      <vt:lpstr>Atari – a common environment for RL</vt:lpstr>
      <vt:lpstr>RLHF 的進行過程</vt:lpstr>
      <vt:lpstr>Supervised Learning vs. Reinforcement Learning</vt:lpstr>
      <vt:lpstr>Supervised Learning vs. Reinforcement Learning</vt:lpstr>
      <vt:lpstr>Main Differences between BERT and InstructGPT</vt:lpstr>
      <vt:lpstr>大型語言模型應用</vt:lpstr>
      <vt:lpstr>讓大型語言模型適用於你的任務？</vt:lpstr>
      <vt:lpstr>提示詞工程與上下文工程 (範例)</vt:lpstr>
      <vt:lpstr>資訊檢索 (Information Retrieval)</vt:lpstr>
      <vt:lpstr>增加上下文資訊的過程 (RAG)</vt:lpstr>
      <vt:lpstr>應用範例: ChatDoctor (醫學問答系統)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596</cp:revision>
  <dcterms:created xsi:type="dcterms:W3CDTF">2025-02-07T09:05:59Z</dcterms:created>
  <dcterms:modified xsi:type="dcterms:W3CDTF">2026-01-27T06:25:57Z</dcterms:modified>
</cp:coreProperties>
</file>